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7" r:id="rId3"/>
    <p:sldId id="258" r:id="rId4"/>
    <p:sldId id="259" r:id="rId5"/>
    <p:sldId id="260" r:id="rId6"/>
    <p:sldId id="261" r:id="rId7"/>
    <p:sldId id="350" r:id="rId8"/>
    <p:sldId id="262" r:id="rId9"/>
    <p:sldId id="263" r:id="rId10"/>
    <p:sldId id="265" r:id="rId11"/>
    <p:sldId id="266" r:id="rId12"/>
    <p:sldId id="267" r:id="rId13"/>
    <p:sldId id="268" r:id="rId14"/>
    <p:sldId id="269" r:id="rId15"/>
    <p:sldId id="271" r:id="rId16"/>
    <p:sldId id="273" r:id="rId17"/>
    <p:sldId id="351"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9" r:id="rId42"/>
    <p:sldId id="298" r:id="rId43"/>
    <p:sldId id="300" r:id="rId44"/>
    <p:sldId id="301" r:id="rId45"/>
    <p:sldId id="302" r:id="rId46"/>
    <p:sldId id="303" r:id="rId47"/>
    <p:sldId id="304" r:id="rId48"/>
    <p:sldId id="305" r:id="rId49"/>
    <p:sldId id="306" r:id="rId50"/>
    <p:sldId id="307" r:id="rId51"/>
    <p:sldId id="337" r:id="rId52"/>
    <p:sldId id="336" r:id="rId53"/>
    <p:sldId id="338" r:id="rId54"/>
    <p:sldId id="339" r:id="rId55"/>
    <p:sldId id="340" r:id="rId56"/>
    <p:sldId id="341" r:id="rId57"/>
    <p:sldId id="342" r:id="rId58"/>
    <p:sldId id="343" r:id="rId59"/>
    <p:sldId id="344" r:id="rId60"/>
    <p:sldId id="345" r:id="rId61"/>
    <p:sldId id="346" r:id="rId62"/>
    <p:sldId id="347" r:id="rId63"/>
    <p:sldId id="348" r:id="rId64"/>
    <p:sldId id="309" r:id="rId65"/>
    <p:sldId id="308"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49" r:id="rId9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7" autoAdjust="0"/>
    <p:restoredTop sz="94660"/>
  </p:normalViewPr>
  <p:slideViewPr>
    <p:cSldViewPr snapToGrid="0">
      <p:cViewPr varScale="1">
        <p:scale>
          <a:sx n="107" d="100"/>
          <a:sy n="107" d="100"/>
        </p:scale>
        <p:origin x="15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F6C2E-BBB9-46AA-B051-7D99573A763B}" type="datetimeFigureOut">
              <a:rPr lang="zh-CN" altLang="en-US" smtClean="0"/>
              <a:t>2022/3/27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D6937-D35F-4556-A642-52F2A407992F}" type="slidenum">
              <a:rPr lang="zh-CN" altLang="en-US" smtClean="0"/>
              <a:t>‹#›</a:t>
            </a:fld>
            <a:endParaRPr lang="zh-CN" altLang="en-US"/>
          </a:p>
        </p:txBody>
      </p:sp>
    </p:spTree>
    <p:extLst>
      <p:ext uri="{BB962C8B-B14F-4D97-AF65-F5344CB8AC3E}">
        <p14:creationId xmlns:p14="http://schemas.microsoft.com/office/powerpoint/2010/main" val="2819942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BD6937-D35F-4556-A642-52F2A407992F}" type="slidenum">
              <a:rPr lang="zh-CN" altLang="en-US" smtClean="0"/>
              <a:t>44</a:t>
            </a:fld>
            <a:endParaRPr lang="zh-CN" altLang="en-US"/>
          </a:p>
        </p:txBody>
      </p:sp>
    </p:spTree>
    <p:extLst>
      <p:ext uri="{BB962C8B-B14F-4D97-AF65-F5344CB8AC3E}">
        <p14:creationId xmlns:p14="http://schemas.microsoft.com/office/powerpoint/2010/main" val="959337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313730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4081714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3712528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3161902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5066" y="101605"/>
            <a:ext cx="6212884" cy="604042"/>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619839-BEF8-42CD-B08B-E5FC9CB74E88}" type="slidenum">
              <a:rPr lang="zh-CN" altLang="en-US" smtClean="0"/>
              <a:t>‹#›</a:t>
            </a:fld>
            <a:endParaRPr lang="zh-CN" altLang="en-US"/>
          </a:p>
        </p:txBody>
      </p:sp>
      <p:sp>
        <p:nvSpPr>
          <p:cNvPr id="8" name="矩形 7"/>
          <p:cNvSpPr/>
          <p:nvPr userDrawn="1"/>
        </p:nvSpPr>
        <p:spPr>
          <a:xfrm flipV="1">
            <a:off x="19375" y="795341"/>
            <a:ext cx="9144000" cy="43200"/>
          </a:xfrm>
          <a:prstGeom prst="rect">
            <a:avLst/>
          </a:prstGeom>
          <a:gradFill flip="none" rotWithShape="1">
            <a:gsLst>
              <a:gs pos="31000">
                <a:srgbClr val="6D5728">
                  <a:alpha val="40000"/>
                </a:srgbClr>
              </a:gs>
              <a:gs pos="0">
                <a:srgbClr val="008D38"/>
              </a:gs>
              <a:gs pos="100000">
                <a:srgbClr val="D921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buSzPct val="85000"/>
              <a:defRPr/>
            </a:pPr>
            <a:endParaRPr lang="zh-CN" altLang="en-US"/>
          </a:p>
        </p:txBody>
      </p:sp>
    </p:spTree>
    <p:extLst>
      <p:ext uri="{BB962C8B-B14F-4D97-AF65-F5344CB8AC3E}">
        <p14:creationId xmlns:p14="http://schemas.microsoft.com/office/powerpoint/2010/main" val="349510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0472" y="89405"/>
            <a:ext cx="5929805" cy="595367"/>
          </a:xfrm>
        </p:spPr>
        <p:txBody>
          <a:bodyPr/>
          <a:lstStyle>
            <a:lvl1pPr>
              <a:defRPr sz="3200" b="1"/>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619839-BEF8-42CD-B08B-E5FC9CB74E88}" type="slidenum">
              <a:rPr lang="zh-CN" altLang="en-US" smtClean="0"/>
              <a:t>‹#›</a:t>
            </a:fld>
            <a:endParaRPr lang="zh-CN" altLang="en-US"/>
          </a:p>
        </p:txBody>
      </p:sp>
      <p:sp>
        <p:nvSpPr>
          <p:cNvPr id="9" name="矩形 8"/>
          <p:cNvSpPr/>
          <p:nvPr userDrawn="1"/>
        </p:nvSpPr>
        <p:spPr>
          <a:xfrm flipV="1">
            <a:off x="19375" y="795341"/>
            <a:ext cx="6372000" cy="43200"/>
          </a:xfrm>
          <a:prstGeom prst="rect">
            <a:avLst/>
          </a:prstGeom>
          <a:gradFill flip="none" rotWithShape="1">
            <a:gsLst>
              <a:gs pos="31000">
                <a:srgbClr val="6D5728">
                  <a:alpha val="40000"/>
                </a:srgbClr>
              </a:gs>
              <a:gs pos="0">
                <a:srgbClr val="008D38"/>
              </a:gs>
              <a:gs pos="100000">
                <a:srgbClr val="D921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buSzPct val="85000"/>
              <a:defRPr/>
            </a:pPr>
            <a:endParaRPr lang="zh-CN" altLang="en-US"/>
          </a:p>
        </p:txBody>
      </p:sp>
    </p:spTree>
    <p:extLst>
      <p:ext uri="{BB962C8B-B14F-4D97-AF65-F5344CB8AC3E}">
        <p14:creationId xmlns:p14="http://schemas.microsoft.com/office/powerpoint/2010/main" val="1881918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227880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55915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211764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1105932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104989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EFDC3E1-6683-4EB5-967E-1F504DE58794}"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619839-BEF8-42CD-B08B-E5FC9CB74E88}" type="slidenum">
              <a:rPr lang="zh-CN" altLang="en-US" smtClean="0"/>
              <a:t>‹#›</a:t>
            </a:fld>
            <a:endParaRPr lang="zh-CN" altLang="en-US"/>
          </a:p>
        </p:txBody>
      </p:sp>
    </p:spTree>
    <p:extLst>
      <p:ext uri="{BB962C8B-B14F-4D97-AF65-F5344CB8AC3E}">
        <p14:creationId xmlns:p14="http://schemas.microsoft.com/office/powerpoint/2010/main" val="1091824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85245" y="77041"/>
            <a:ext cx="5929805" cy="774829"/>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628650" y="1059679"/>
            <a:ext cx="7886700" cy="511728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DC3E1-6683-4EB5-967E-1F504DE58794}" type="datetimeFigureOut">
              <a:rPr lang="zh-CN" altLang="en-US" smtClean="0"/>
              <a:t>2022/3/27</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619839-BEF8-42CD-B08B-E5FC9CB74E88}" type="slidenum">
              <a:rPr lang="zh-CN" altLang="en-US" smtClean="0"/>
              <a:t>‹#›</a:t>
            </a:fld>
            <a:endParaRPr lang="zh-CN" altLang="en-US"/>
          </a:p>
        </p:txBody>
      </p:sp>
      <p:pic>
        <p:nvPicPr>
          <p:cNvPr id="7" name="图片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245695" y="0"/>
            <a:ext cx="2898305" cy="774829"/>
          </a:xfrm>
          <a:prstGeom prst="rect">
            <a:avLst/>
          </a:prstGeom>
        </p:spPr>
      </p:pic>
    </p:spTree>
    <p:extLst>
      <p:ext uri="{BB962C8B-B14F-4D97-AF65-F5344CB8AC3E}">
        <p14:creationId xmlns:p14="http://schemas.microsoft.com/office/powerpoint/2010/main" val="3758014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8.xml"/><Relationship Id="rId4" Type="http://schemas.openxmlformats.org/officeDocument/2006/relationships/image" Target="../media/image34.tmp"/></Relationships>
</file>

<file path=ppt/slides/_rels/slide57.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8.xml"/><Relationship Id="rId4" Type="http://schemas.openxmlformats.org/officeDocument/2006/relationships/image" Target="../media/image6.tmp"/></Relationships>
</file>

<file path=ppt/slides/_rels/slide70.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tmp"/><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第三章 半纤维素</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296745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8439" y="1321640"/>
            <a:ext cx="5854390" cy="461665"/>
          </a:xfrm>
          <a:prstGeom prst="rect">
            <a:avLst/>
          </a:prstGeom>
        </p:spPr>
        <p:txBody>
          <a:bodyPr wrap="square">
            <a:spAutoFit/>
          </a:bodyPr>
          <a:lstStyle/>
          <a:p>
            <a:r>
              <a:rPr lang="zh-CN" altLang="en-US" sz="2400" dirty="0">
                <a:solidFill>
                  <a:srgbClr val="000066"/>
                </a:solidFill>
                <a:latin typeface="NSimSun" panose="02010609030101010101" pitchFamily="49" charset="-122"/>
                <a:ea typeface="NSimSun" panose="02010609030101010101" pitchFamily="49" charset="-122"/>
              </a:rPr>
              <a:t>苏格兰松正常材管胞细胞壁中聚糖的分布</a:t>
            </a:r>
            <a:r>
              <a:rPr lang="zh-CN" altLang="en-US" sz="2400" dirty="0"/>
              <a:t>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22" y="2004956"/>
            <a:ext cx="7081024" cy="3295130"/>
          </a:xfrm>
          <a:prstGeom prst="rect">
            <a:avLst/>
          </a:prstGeom>
        </p:spPr>
      </p:pic>
    </p:spTree>
    <p:extLst>
      <p:ext uri="{BB962C8B-B14F-4D97-AF65-F5344CB8AC3E}">
        <p14:creationId xmlns:p14="http://schemas.microsoft.com/office/powerpoint/2010/main" val="72358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6136" y="1433153"/>
            <a:ext cx="6155473" cy="461665"/>
          </a:xfrm>
          <a:prstGeom prst="rect">
            <a:avLst/>
          </a:prstGeom>
        </p:spPr>
        <p:txBody>
          <a:bodyPr wrap="square">
            <a:spAutoFit/>
          </a:bodyPr>
          <a:lstStyle/>
          <a:p>
            <a:r>
              <a:rPr lang="zh-CN" altLang="en-US" sz="2400" dirty="0">
                <a:solidFill>
                  <a:srgbClr val="000066"/>
                </a:solidFill>
                <a:latin typeface="NSimSun" panose="02010609030101010101" pitchFamily="49" charset="-122"/>
                <a:ea typeface="NSimSun" panose="02010609030101010101" pitchFamily="49" charset="-122"/>
              </a:rPr>
              <a:t>香脂云杉压应木管胞细胞壁中聚糖的分布</a:t>
            </a:r>
            <a:r>
              <a:rPr lang="zh-CN" altLang="en-US" sz="2400" dirty="0"/>
              <a:t>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214" y="2460509"/>
            <a:ext cx="6813395" cy="2842326"/>
          </a:xfrm>
          <a:prstGeom prst="rect">
            <a:avLst/>
          </a:prstGeom>
        </p:spPr>
      </p:pic>
    </p:spTree>
    <p:extLst>
      <p:ext uri="{BB962C8B-B14F-4D97-AF65-F5344CB8AC3E}">
        <p14:creationId xmlns:p14="http://schemas.microsoft.com/office/powerpoint/2010/main" val="405818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第二节 半纤维素的化学结构</a:t>
            </a:r>
          </a:p>
        </p:txBody>
      </p:sp>
      <p:sp>
        <p:nvSpPr>
          <p:cNvPr id="3" name="内容占位符 2"/>
          <p:cNvSpPr>
            <a:spLocks noGrp="1"/>
          </p:cNvSpPr>
          <p:nvPr>
            <p:ph idx="1"/>
          </p:nvPr>
        </p:nvSpPr>
        <p:spPr>
          <a:xfrm>
            <a:off x="628650" y="1124436"/>
            <a:ext cx="8091604" cy="4954316"/>
          </a:xfrm>
        </p:spPr>
        <p:txBody>
          <a:bodyPr>
            <a:noAutofit/>
          </a:bodyPr>
          <a:lstStyle/>
          <a:p>
            <a:pPr marL="0" indent="0">
              <a:lnSpc>
                <a:spcPct val="110000"/>
              </a:lnSpc>
              <a:spcBef>
                <a:spcPts val="0"/>
              </a:spcBef>
              <a:spcAft>
                <a:spcPts val="1200"/>
              </a:spcAft>
              <a:buNone/>
            </a:pPr>
            <a:r>
              <a:rPr lang="en-US" altLang="zh-CN" dirty="0"/>
              <a:t>2.1</a:t>
            </a:r>
            <a:r>
              <a:rPr lang="zh-CN" altLang="en-US" dirty="0"/>
              <a:t>半纤维素的分离与提取 </a:t>
            </a:r>
            <a:endParaRPr lang="en-US" altLang="zh-CN" dirty="0"/>
          </a:p>
          <a:p>
            <a:pPr marL="0" indent="0">
              <a:lnSpc>
                <a:spcPct val="110000"/>
              </a:lnSpc>
              <a:spcBef>
                <a:spcPts val="0"/>
              </a:spcBef>
              <a:spcAft>
                <a:spcPts val="1200"/>
              </a:spcAft>
              <a:buNone/>
            </a:pPr>
            <a:r>
              <a:rPr lang="zh-CN" altLang="en-US" sz="2400" dirty="0"/>
              <a:t>（一）分离前的准备 </a:t>
            </a:r>
            <a:endParaRPr lang="en-US" altLang="zh-CN" sz="2400" dirty="0"/>
          </a:p>
          <a:p>
            <a:pPr marL="0" indent="0">
              <a:lnSpc>
                <a:spcPct val="110000"/>
              </a:lnSpc>
              <a:spcBef>
                <a:spcPts val="0"/>
              </a:spcBef>
              <a:spcAft>
                <a:spcPts val="1200"/>
              </a:spcAft>
              <a:buNone/>
            </a:pPr>
            <a:r>
              <a:rPr lang="en-US" altLang="zh-CN" sz="2400" dirty="0"/>
              <a:t>1.</a:t>
            </a:r>
            <a:r>
              <a:rPr lang="zh-CN" altLang="en-US" sz="2400" dirty="0"/>
              <a:t>试样的准备</a:t>
            </a:r>
            <a:br>
              <a:rPr lang="zh-CN" altLang="en-US" sz="2400" dirty="0"/>
            </a:br>
            <a:r>
              <a:rPr lang="zh-CN" altLang="en-US" sz="2400" dirty="0"/>
              <a:t>将木材或草类原料切成片， 然后用粉碎机磨成粉，用标准筛筛选， 截取</a:t>
            </a:r>
            <a:r>
              <a:rPr lang="en-US" altLang="zh-CN" sz="2400" dirty="0"/>
              <a:t>40~60</a:t>
            </a:r>
            <a:r>
              <a:rPr lang="zh-CN" altLang="en-US" sz="2400" dirty="0"/>
              <a:t>目的木（草） 粉； </a:t>
            </a:r>
            <a:endParaRPr lang="en-US" altLang="zh-CN" sz="2400" dirty="0"/>
          </a:p>
          <a:p>
            <a:pPr marL="0" indent="0">
              <a:lnSpc>
                <a:spcPct val="110000"/>
              </a:lnSpc>
              <a:spcBef>
                <a:spcPts val="0"/>
              </a:spcBef>
              <a:spcAft>
                <a:spcPts val="1200"/>
              </a:spcAft>
              <a:buNone/>
            </a:pPr>
            <a:r>
              <a:rPr lang="en-US" altLang="zh-CN" sz="2400" dirty="0"/>
              <a:t>2.</a:t>
            </a:r>
            <a:r>
              <a:rPr lang="zh-CN" altLang="en-US" sz="2400" dirty="0"/>
              <a:t>有机溶剂抽提</a:t>
            </a:r>
            <a:br>
              <a:rPr lang="zh-CN" altLang="en-US" sz="2400" dirty="0"/>
            </a:br>
            <a:r>
              <a:rPr lang="zh-CN" altLang="en-US" sz="2400" dirty="0"/>
              <a:t>常用于有机溶剂抽提的溶剂有：乙醚、 乙醇、 苯、苯</a:t>
            </a:r>
            <a:r>
              <a:rPr lang="en-US" altLang="zh-CN" sz="2400" dirty="0"/>
              <a:t>-</a:t>
            </a:r>
            <a:r>
              <a:rPr lang="zh-CN" altLang="en-US" sz="2400" dirty="0"/>
              <a:t>乙醇、 石油醚及二氯乙烷等， 可以根据原料的情况加以选择。</a:t>
            </a:r>
            <a:endParaRPr lang="en-US" altLang="zh-CN" sz="2400" dirty="0"/>
          </a:p>
          <a:p>
            <a:pPr marL="0" indent="0">
              <a:lnSpc>
                <a:spcPct val="110000"/>
              </a:lnSpc>
              <a:spcBef>
                <a:spcPts val="0"/>
              </a:spcBef>
              <a:spcAft>
                <a:spcPts val="1200"/>
              </a:spcAft>
              <a:buNone/>
            </a:pPr>
            <a:r>
              <a:rPr lang="en-US" altLang="zh-CN" sz="2400" dirty="0"/>
              <a:t>3.</a:t>
            </a:r>
            <a:r>
              <a:rPr lang="zh-CN" altLang="en-US" sz="2400" dirty="0"/>
              <a:t>制备综纤维素</a:t>
            </a:r>
            <a:br>
              <a:rPr lang="zh-CN" altLang="en-US" sz="2400" dirty="0"/>
            </a:br>
            <a:r>
              <a:rPr lang="zh-CN" altLang="en-US" sz="2400" dirty="0"/>
              <a:t>用亚氯酸钠法和氯</a:t>
            </a:r>
            <a:r>
              <a:rPr lang="en-US" altLang="zh-CN" sz="2400" dirty="0"/>
              <a:t>-</a:t>
            </a:r>
            <a:r>
              <a:rPr lang="zh-CN" altLang="en-US" sz="2400" dirty="0"/>
              <a:t>乙醇胺法。 </a:t>
            </a:r>
          </a:p>
        </p:txBody>
      </p:sp>
    </p:spTree>
    <p:extLst>
      <p:ext uri="{BB962C8B-B14F-4D97-AF65-F5344CB8AC3E}">
        <p14:creationId xmlns:p14="http://schemas.microsoft.com/office/powerpoint/2010/main" val="3114694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7064" y="1009405"/>
            <a:ext cx="4572000" cy="461665"/>
          </a:xfrm>
          <a:prstGeom prst="rect">
            <a:avLst/>
          </a:prstGeom>
        </p:spPr>
        <p:txBody>
          <a:bodyPr>
            <a:spAutoFit/>
          </a:bodyPr>
          <a:lstStyle/>
          <a:p>
            <a:r>
              <a:rPr lang="zh-CN" altLang="en-US" sz="2400" dirty="0">
                <a:solidFill>
                  <a:srgbClr val="000066"/>
                </a:solidFill>
                <a:latin typeface="NSimSun" panose="02010609030101010101" pitchFamily="49" charset="-122"/>
                <a:ea typeface="NSimSun" panose="02010609030101010101" pitchFamily="49" charset="-122"/>
              </a:rPr>
              <a:t>（二）半纤维素的抽提</a:t>
            </a:r>
            <a:r>
              <a:rPr lang="zh-CN" altLang="en-US" sz="2400" dirty="0"/>
              <a:t> </a:t>
            </a:r>
          </a:p>
        </p:txBody>
      </p:sp>
      <p:sp>
        <p:nvSpPr>
          <p:cNvPr id="3" name="矩形 2"/>
          <p:cNvSpPr/>
          <p:nvPr/>
        </p:nvSpPr>
        <p:spPr>
          <a:xfrm>
            <a:off x="1516566" y="2473778"/>
            <a:ext cx="5999356" cy="1569660"/>
          </a:xfrm>
          <a:prstGeom prst="rect">
            <a:avLst/>
          </a:prstGeom>
        </p:spPr>
        <p:txBody>
          <a:bodyPr wrap="square">
            <a:spAutoFit/>
          </a:bodyPr>
          <a:lstStyle/>
          <a:p>
            <a:r>
              <a:rPr lang="zh-CN" altLang="en-US" sz="2400" dirty="0">
                <a:solidFill>
                  <a:srgbClr val="000066"/>
                </a:solidFill>
                <a:latin typeface="NSimSun" panose="02010609030101010101" pitchFamily="49" charset="-122"/>
                <a:ea typeface="NSimSun" panose="02010609030101010101" pitchFamily="49" charset="-122"/>
              </a:rPr>
              <a:t>利用不同浓度的碱液与某些助剂的共同作用或某种有机溶剂的单独作用， 将不同的聚糖抽提出来并加以分离。</a:t>
            </a:r>
            <a:r>
              <a:rPr lang="zh-CN" altLang="en-US" sz="2400" dirty="0"/>
              <a:t> </a:t>
            </a:r>
            <a:br>
              <a:rPr lang="zh-CN" altLang="en-US" sz="2400" dirty="0"/>
            </a:br>
            <a:endParaRPr lang="zh-CN" altLang="en-US" sz="2400" dirty="0"/>
          </a:p>
        </p:txBody>
      </p:sp>
    </p:spTree>
    <p:extLst>
      <p:ext uri="{BB962C8B-B14F-4D97-AF65-F5344CB8AC3E}">
        <p14:creationId xmlns:p14="http://schemas.microsoft.com/office/powerpoint/2010/main" val="3811146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2258" y="1664415"/>
            <a:ext cx="6958361" cy="1323439"/>
          </a:xfrm>
          <a:prstGeom prst="rect">
            <a:avLst/>
          </a:prstGeom>
        </p:spPr>
        <p:txBody>
          <a:bodyPr wrap="square">
            <a:spAutoFit/>
          </a:bodyPr>
          <a:lstStyle/>
          <a:p>
            <a:r>
              <a:rPr lang="zh-CN" altLang="en-US" sz="2000" dirty="0"/>
              <a:t>先用</a:t>
            </a:r>
            <a:r>
              <a:rPr lang="en-US" altLang="zh-CN" sz="2000" dirty="0"/>
              <a:t>24%KOH</a:t>
            </a:r>
            <a:r>
              <a:rPr lang="zh-CN" altLang="en-US" sz="2000" dirty="0"/>
              <a:t>抽提， 然后用含硼酸盐的氢氧化钠</a:t>
            </a:r>
            <a:r>
              <a:rPr lang="en-US" altLang="zh-CN" sz="2000" dirty="0"/>
              <a:t>(</a:t>
            </a:r>
            <a:r>
              <a:rPr lang="zh-CN" altLang="en-US" sz="2000" dirty="0"/>
              <a:t>或氢氧化锂</a:t>
            </a:r>
            <a:r>
              <a:rPr lang="en-US" altLang="zh-CN" sz="2000" dirty="0"/>
              <a:t>)</a:t>
            </a:r>
            <a:r>
              <a:rPr lang="zh-CN" altLang="en-US" sz="2000" dirty="0"/>
              <a:t>再抽提。</a:t>
            </a:r>
            <a:br>
              <a:rPr lang="zh-CN" altLang="en-US" sz="2000" dirty="0"/>
            </a:br>
            <a:r>
              <a:rPr lang="en-US" altLang="zh-CN" sz="2000" dirty="0" err="1"/>
              <a:t>NaOH</a:t>
            </a:r>
            <a:r>
              <a:rPr lang="zh-CN" altLang="en-US" sz="2000" dirty="0"/>
              <a:t>和</a:t>
            </a:r>
            <a:r>
              <a:rPr lang="en-US" altLang="zh-CN" sz="2000" dirty="0" err="1"/>
              <a:t>LiOH</a:t>
            </a:r>
            <a:r>
              <a:rPr lang="zh-CN" altLang="en-US" sz="2000" dirty="0"/>
              <a:t>是比</a:t>
            </a:r>
            <a:r>
              <a:rPr lang="en-US" altLang="zh-CN" sz="2000" dirty="0"/>
              <a:t>KOH</a:t>
            </a:r>
            <a:r>
              <a:rPr lang="zh-CN" altLang="en-US" sz="2000" dirty="0"/>
              <a:t>抽提能力强的半纤维素溶剂， 这是因为</a:t>
            </a:r>
            <a:r>
              <a:rPr lang="en-US" altLang="zh-CN" sz="2000" dirty="0"/>
              <a:t>Na</a:t>
            </a:r>
            <a:r>
              <a:rPr lang="en-US" altLang="zh-CN" sz="2000" baseline="30000" dirty="0"/>
              <a:t>+</a:t>
            </a:r>
            <a:r>
              <a:rPr lang="zh-CN" altLang="en-US" sz="2000" dirty="0"/>
              <a:t>、 </a:t>
            </a:r>
            <a:r>
              <a:rPr lang="en-US" altLang="zh-CN" sz="2000" dirty="0"/>
              <a:t>Li</a:t>
            </a:r>
            <a:r>
              <a:rPr lang="en-US" altLang="zh-CN" sz="2000" baseline="30000" dirty="0"/>
              <a:t>+</a:t>
            </a:r>
            <a:r>
              <a:rPr lang="en-US" altLang="zh-CN" sz="2000" dirty="0"/>
              <a:t> </a:t>
            </a:r>
            <a:r>
              <a:rPr lang="zh-CN" altLang="en-US" sz="2000" dirty="0"/>
              <a:t>的水化阳离子较</a:t>
            </a:r>
            <a:r>
              <a:rPr lang="en-US" altLang="zh-CN" sz="2000" dirty="0"/>
              <a:t>K</a:t>
            </a:r>
            <a:r>
              <a:rPr lang="en-US" altLang="zh-CN" sz="2000" baseline="30000" dirty="0"/>
              <a:t>+</a:t>
            </a:r>
            <a:r>
              <a:rPr lang="en-US" altLang="zh-CN" sz="2000" dirty="0"/>
              <a:t> </a:t>
            </a:r>
            <a:r>
              <a:rPr lang="zh-CN" altLang="en-US" sz="2000" dirty="0"/>
              <a:t>的水化阳离子大的缘故。 </a:t>
            </a:r>
          </a:p>
        </p:txBody>
      </p:sp>
      <p:sp>
        <p:nvSpPr>
          <p:cNvPr id="3" name="矩形 2"/>
          <p:cNvSpPr/>
          <p:nvPr/>
        </p:nvSpPr>
        <p:spPr>
          <a:xfrm>
            <a:off x="1122258" y="786384"/>
            <a:ext cx="5605272" cy="512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solidFill>
                <a:latin typeface="NSimSun" panose="02010609030101010101" pitchFamily="49" charset="-122"/>
                <a:ea typeface="NSimSun" panose="02010609030101010101" pitchFamily="49" charset="-122"/>
              </a:rPr>
              <a:t>1.</a:t>
            </a:r>
            <a:r>
              <a:rPr lang="zh-CN" altLang="en-US" sz="2800" dirty="0">
                <a:solidFill>
                  <a:schemeClr val="bg1"/>
                </a:solidFill>
                <a:latin typeface="NSimSun" panose="02010609030101010101" pitchFamily="49" charset="-122"/>
                <a:ea typeface="NSimSun" panose="02010609030101010101" pitchFamily="49" charset="-122"/>
              </a:rPr>
              <a:t>浓碱溶解硼酸络合分级抽提法</a:t>
            </a:r>
            <a:r>
              <a:rPr lang="zh-CN" altLang="en-US" sz="2800" dirty="0">
                <a:solidFill>
                  <a:schemeClr val="bg1"/>
                </a:solidFill>
              </a:rPr>
              <a:t> </a:t>
            </a:r>
            <a:endParaRPr lang="en-US" altLang="zh-CN" sz="2800" dirty="0">
              <a:solidFill>
                <a:schemeClr val="bg1"/>
              </a:solidFill>
            </a:endParaRPr>
          </a:p>
        </p:txBody>
      </p:sp>
      <p:sp>
        <p:nvSpPr>
          <p:cNvPr id="4" name="矩形 3"/>
          <p:cNvSpPr/>
          <p:nvPr/>
        </p:nvSpPr>
        <p:spPr>
          <a:xfrm>
            <a:off x="1122258" y="3667198"/>
            <a:ext cx="5605272" cy="512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solidFill>
                <a:latin typeface="NSimSun" panose="02010609030101010101" pitchFamily="49" charset="-122"/>
                <a:ea typeface="NSimSun" panose="02010609030101010101" pitchFamily="49" charset="-122"/>
              </a:rPr>
              <a:t>2.</a:t>
            </a:r>
            <a:r>
              <a:rPr lang="zh-CN" altLang="en-US" sz="2800" dirty="0">
                <a:solidFill>
                  <a:schemeClr val="bg1"/>
                </a:solidFill>
                <a:latin typeface="NSimSun" panose="02010609030101010101" pitchFamily="49" charset="-122"/>
                <a:ea typeface="NSimSun" panose="02010609030101010101" pitchFamily="49" charset="-122"/>
              </a:rPr>
              <a:t>逐步增加碱液浓度分级抽提法</a:t>
            </a:r>
            <a:endParaRPr lang="en-US" altLang="zh-CN" sz="2800" dirty="0">
              <a:solidFill>
                <a:schemeClr val="bg1"/>
              </a:solidFill>
              <a:latin typeface="NSimSun" panose="02010609030101010101" pitchFamily="49" charset="-122"/>
              <a:ea typeface="NSimSun" panose="02010609030101010101" pitchFamily="49" charset="-122"/>
            </a:endParaRPr>
          </a:p>
        </p:txBody>
      </p:sp>
      <p:sp>
        <p:nvSpPr>
          <p:cNvPr id="6" name="矩形 5"/>
          <p:cNvSpPr/>
          <p:nvPr/>
        </p:nvSpPr>
        <p:spPr>
          <a:xfrm>
            <a:off x="1122258" y="4545229"/>
            <a:ext cx="6766560" cy="1015663"/>
          </a:xfrm>
          <a:prstGeom prst="rect">
            <a:avLst/>
          </a:prstGeom>
        </p:spPr>
        <p:txBody>
          <a:bodyPr wrap="square">
            <a:spAutoFit/>
          </a:bodyPr>
          <a:lstStyle/>
          <a:p>
            <a:r>
              <a:rPr lang="zh-CN" altLang="en-US" sz="2000" dirty="0"/>
              <a:t>先用较低浓度的碱液抽提，把易于溶解的和在纤维中易于到达的聚糖先抽提出来，然后逐步增加碱液浓度，把难溶的、不易到达的聚糖抽提出来。 </a:t>
            </a:r>
          </a:p>
        </p:txBody>
      </p:sp>
      <p:sp>
        <p:nvSpPr>
          <p:cNvPr id="7" name="矩形 6"/>
          <p:cNvSpPr/>
          <p:nvPr/>
        </p:nvSpPr>
        <p:spPr>
          <a:xfrm>
            <a:off x="1122258" y="5926859"/>
            <a:ext cx="6340197" cy="461665"/>
          </a:xfrm>
          <a:prstGeom prst="rect">
            <a:avLst/>
          </a:prstGeom>
        </p:spPr>
        <p:txBody>
          <a:bodyPr wrap="none">
            <a:spAutoFit/>
          </a:bodyPr>
          <a:lstStyle/>
          <a:p>
            <a:r>
              <a:rPr lang="zh-CN" altLang="en-US" sz="2400" dirty="0"/>
              <a:t>主要用于针叶木综纤维素中半纤维素的分离。</a:t>
            </a:r>
          </a:p>
        </p:txBody>
      </p:sp>
    </p:spTree>
    <p:extLst>
      <p:ext uri="{BB962C8B-B14F-4D97-AF65-F5344CB8AC3E}">
        <p14:creationId xmlns:p14="http://schemas.microsoft.com/office/powerpoint/2010/main" val="4003702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6696" y="1685830"/>
            <a:ext cx="7223760" cy="1323439"/>
          </a:xfrm>
          <a:prstGeom prst="rect">
            <a:avLst/>
          </a:prstGeom>
        </p:spPr>
        <p:txBody>
          <a:bodyPr wrap="square">
            <a:spAutoFit/>
          </a:bodyPr>
          <a:lstStyle/>
          <a:p>
            <a:r>
              <a:rPr lang="zh-CN" altLang="en-US" sz="2000" dirty="0">
                <a:solidFill>
                  <a:srgbClr val="000066"/>
                </a:solidFill>
                <a:latin typeface="+mj-lt"/>
                <a:ea typeface="NSimSun" panose="02010609030101010101" pitchFamily="49" charset="-122"/>
              </a:rPr>
              <a:t>此方法是用</a:t>
            </a:r>
            <a:r>
              <a:rPr lang="en-US" altLang="zh-CN" sz="2000" dirty="0">
                <a:solidFill>
                  <a:srgbClr val="000066"/>
                </a:solidFill>
                <a:latin typeface="+mj-lt"/>
                <a:ea typeface="NSimSun" panose="02010609030101010101" pitchFamily="49" charset="-122"/>
              </a:rPr>
              <a:t>KOH</a:t>
            </a:r>
            <a:r>
              <a:rPr lang="zh-CN" altLang="en-US" sz="2000" dirty="0">
                <a:solidFill>
                  <a:srgbClr val="000066"/>
                </a:solidFill>
                <a:latin typeface="+mj-lt"/>
                <a:ea typeface="NSimSun" panose="02010609030101010101" pitchFamily="49" charset="-122"/>
              </a:rPr>
              <a:t>溶液抽提阔叶木与草类原料中的聚木糖，因为</a:t>
            </a:r>
            <a:r>
              <a:rPr lang="en-US" altLang="zh-CN" sz="2000" dirty="0">
                <a:solidFill>
                  <a:srgbClr val="000066"/>
                </a:solidFill>
                <a:latin typeface="+mj-lt"/>
                <a:ea typeface="NSimSun" panose="02010609030101010101" pitchFamily="49" charset="-122"/>
              </a:rPr>
              <a:t>KOH</a:t>
            </a:r>
            <a:r>
              <a:rPr lang="zh-CN" altLang="en-US" sz="2000" dirty="0">
                <a:solidFill>
                  <a:srgbClr val="000066"/>
                </a:solidFill>
                <a:latin typeface="+mj-lt"/>
                <a:ea typeface="NSimSun" panose="02010609030101010101" pitchFamily="49" charset="-122"/>
              </a:rPr>
              <a:t>溶液对聚木糖的溶解能力强， 对聚甘露糖类的溶解能力较小。 </a:t>
            </a:r>
            <a:endParaRPr lang="en-US" altLang="zh-CN" sz="2000" dirty="0">
              <a:solidFill>
                <a:srgbClr val="000066"/>
              </a:solidFill>
              <a:latin typeface="+mj-lt"/>
              <a:ea typeface="NSimSun" panose="02010609030101010101" pitchFamily="49" charset="-122"/>
            </a:endParaRPr>
          </a:p>
          <a:p>
            <a:r>
              <a:rPr lang="zh-CN" altLang="en-US" sz="2000" dirty="0">
                <a:solidFill>
                  <a:srgbClr val="000066"/>
                </a:solidFill>
                <a:latin typeface="+mj-lt"/>
                <a:ea typeface="NSimSun" panose="02010609030101010101" pitchFamily="49" charset="-122"/>
              </a:rPr>
              <a:t>阔叶木可用</a:t>
            </a:r>
            <a:r>
              <a:rPr lang="en-US" altLang="zh-CN" sz="2000" dirty="0">
                <a:solidFill>
                  <a:srgbClr val="000066"/>
                </a:solidFill>
                <a:latin typeface="+mj-lt"/>
                <a:ea typeface="NSimSun" panose="02010609030101010101" pitchFamily="49" charset="-122"/>
              </a:rPr>
              <a:t>10%KOH</a:t>
            </a:r>
            <a:r>
              <a:rPr lang="zh-CN" altLang="en-US" sz="2000" dirty="0">
                <a:solidFill>
                  <a:srgbClr val="000066"/>
                </a:solidFill>
                <a:latin typeface="+mj-lt"/>
                <a:ea typeface="NSimSun" panose="02010609030101010101" pitchFamily="49" charset="-122"/>
              </a:rPr>
              <a:t>抽提， 而草类原料用</a:t>
            </a:r>
            <a:r>
              <a:rPr lang="en-US" altLang="zh-CN" sz="2000" dirty="0">
                <a:solidFill>
                  <a:srgbClr val="000066"/>
                </a:solidFill>
                <a:latin typeface="+mj-lt"/>
                <a:ea typeface="NSimSun" panose="02010609030101010101" pitchFamily="49" charset="-122"/>
              </a:rPr>
              <a:t>5%KOH</a:t>
            </a:r>
            <a:r>
              <a:rPr lang="zh-CN" altLang="en-US" sz="2000" dirty="0">
                <a:solidFill>
                  <a:srgbClr val="000066"/>
                </a:solidFill>
                <a:latin typeface="+mj-lt"/>
                <a:ea typeface="NSimSun" panose="02010609030101010101" pitchFamily="49" charset="-122"/>
              </a:rPr>
              <a:t>抽提。</a:t>
            </a:r>
            <a:r>
              <a:rPr lang="zh-CN" altLang="en-US" sz="2000" dirty="0">
                <a:latin typeface="+mj-lt"/>
              </a:rPr>
              <a:t> </a:t>
            </a:r>
          </a:p>
        </p:txBody>
      </p:sp>
      <p:sp>
        <p:nvSpPr>
          <p:cNvPr id="3" name="矩形 2"/>
          <p:cNvSpPr/>
          <p:nvPr/>
        </p:nvSpPr>
        <p:spPr>
          <a:xfrm>
            <a:off x="1122258" y="786384"/>
            <a:ext cx="5605272" cy="512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solidFill>
                <a:latin typeface="NSimSun" panose="02010609030101010101" pitchFamily="49" charset="-122"/>
                <a:ea typeface="NSimSun" panose="02010609030101010101" pitchFamily="49" charset="-122"/>
              </a:rPr>
              <a:t>3</a:t>
            </a:r>
            <a:r>
              <a:rPr lang="zh-CN" altLang="en-US" sz="2800" dirty="0">
                <a:solidFill>
                  <a:schemeClr val="bg1"/>
                </a:solidFill>
                <a:latin typeface="NSimSun" panose="02010609030101010101" pitchFamily="49" charset="-122"/>
                <a:ea typeface="NSimSun" panose="02010609030101010101" pitchFamily="49" charset="-122"/>
              </a:rPr>
              <a:t>．单纯碱抽提法</a:t>
            </a:r>
            <a:endParaRPr lang="en-US" altLang="zh-CN" sz="2800" dirty="0">
              <a:solidFill>
                <a:schemeClr val="bg1"/>
              </a:solidFill>
              <a:latin typeface="NSimSun" panose="02010609030101010101" pitchFamily="49" charset="-122"/>
              <a:ea typeface="NSimSun" panose="02010609030101010101" pitchFamily="49" charset="-122"/>
            </a:endParaRPr>
          </a:p>
        </p:txBody>
      </p:sp>
      <p:sp>
        <p:nvSpPr>
          <p:cNvPr id="4" name="矩形 3"/>
          <p:cNvSpPr/>
          <p:nvPr/>
        </p:nvSpPr>
        <p:spPr>
          <a:xfrm>
            <a:off x="1122258" y="3608832"/>
            <a:ext cx="5605272" cy="512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solidFill>
                <a:latin typeface="NSimSun" panose="02010609030101010101" pitchFamily="49" charset="-122"/>
                <a:ea typeface="NSimSun" panose="02010609030101010101" pitchFamily="49" charset="-122"/>
              </a:rPr>
              <a:t>4.</a:t>
            </a:r>
            <a:r>
              <a:rPr lang="zh-CN" altLang="en-US" sz="2800" dirty="0">
                <a:solidFill>
                  <a:schemeClr val="bg1"/>
                </a:solidFill>
                <a:latin typeface="NSimSun" panose="02010609030101010101" pitchFamily="49" charset="-122"/>
                <a:ea typeface="NSimSun" panose="02010609030101010101" pitchFamily="49" charset="-122"/>
              </a:rPr>
              <a:t>碱性过氧化物抽提法</a:t>
            </a:r>
            <a:endParaRPr lang="en-US" altLang="zh-CN" sz="2800" dirty="0">
              <a:solidFill>
                <a:schemeClr val="bg1"/>
              </a:solidFill>
              <a:latin typeface="NSimSun" panose="02010609030101010101" pitchFamily="49" charset="-122"/>
              <a:ea typeface="NSimSun" panose="02010609030101010101" pitchFamily="49" charset="-122"/>
            </a:endParaRPr>
          </a:p>
        </p:txBody>
      </p:sp>
      <p:sp>
        <p:nvSpPr>
          <p:cNvPr id="7" name="矩形 6"/>
          <p:cNvSpPr/>
          <p:nvPr/>
        </p:nvSpPr>
        <p:spPr>
          <a:xfrm>
            <a:off x="996696" y="4387102"/>
            <a:ext cx="6858000" cy="1631216"/>
          </a:xfrm>
          <a:prstGeom prst="rect">
            <a:avLst/>
          </a:prstGeom>
        </p:spPr>
        <p:txBody>
          <a:bodyPr wrap="square">
            <a:spAutoFit/>
          </a:bodyPr>
          <a:lstStyle/>
          <a:p>
            <a:r>
              <a:rPr lang="zh-CN" altLang="en-US" sz="2000" dirty="0"/>
              <a:t>过氧化氢在碱性介质中除了具有脱木素和漂白作用外，还可以作为半纤维素的温和增溶剂。其特点：</a:t>
            </a:r>
            <a:br>
              <a:rPr lang="zh-CN" altLang="en-US" sz="2000" dirty="0"/>
            </a:br>
            <a:r>
              <a:rPr lang="en-US" altLang="zh-CN" sz="2000" dirty="0"/>
              <a:t>1</a:t>
            </a:r>
            <a:r>
              <a:rPr lang="zh-CN" altLang="en-US" sz="2000" dirty="0"/>
              <a:t>）抽提的半纤维素颜色浅；</a:t>
            </a:r>
            <a:br>
              <a:rPr lang="zh-CN" altLang="en-US" sz="2000" dirty="0"/>
            </a:br>
            <a:r>
              <a:rPr lang="en-US" altLang="zh-CN" sz="2000" dirty="0"/>
              <a:t>2</a:t>
            </a:r>
            <a:r>
              <a:rPr lang="zh-CN" altLang="en-US" sz="2000" dirty="0"/>
              <a:t>）抽提的半纤维素分子量高；</a:t>
            </a:r>
            <a:br>
              <a:rPr lang="zh-CN" altLang="en-US" sz="2000" dirty="0"/>
            </a:br>
            <a:r>
              <a:rPr lang="en-US" altLang="zh-CN" sz="2000" dirty="0"/>
              <a:t>3</a:t>
            </a:r>
            <a:r>
              <a:rPr lang="zh-CN" altLang="en-US" sz="2000" dirty="0"/>
              <a:t>）抽提的半纤维素含有很少的缔合木素。 </a:t>
            </a:r>
          </a:p>
        </p:txBody>
      </p:sp>
    </p:spTree>
    <p:extLst>
      <p:ext uri="{BB962C8B-B14F-4D97-AF65-F5344CB8AC3E}">
        <p14:creationId xmlns:p14="http://schemas.microsoft.com/office/powerpoint/2010/main" val="2947109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2258" y="4611250"/>
            <a:ext cx="7014119" cy="830997"/>
          </a:xfrm>
          <a:prstGeom prst="rect">
            <a:avLst/>
          </a:prstGeom>
        </p:spPr>
        <p:txBody>
          <a:bodyPr wrap="square">
            <a:spAutoFit/>
          </a:bodyPr>
          <a:lstStyle/>
          <a:p>
            <a:r>
              <a:rPr lang="zh-CN" altLang="en-US" sz="2400" dirty="0"/>
              <a:t>用二甲亚砜作为溶剂抽提半纤维素时， 乙酰基可被保留下来。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973" y="2165731"/>
            <a:ext cx="3647389" cy="2123711"/>
          </a:xfrm>
          <a:prstGeom prst="rect">
            <a:avLst/>
          </a:prstGeom>
        </p:spPr>
      </p:pic>
      <p:sp>
        <p:nvSpPr>
          <p:cNvPr id="4" name="矩形 3"/>
          <p:cNvSpPr/>
          <p:nvPr/>
        </p:nvSpPr>
        <p:spPr>
          <a:xfrm>
            <a:off x="1122258" y="786384"/>
            <a:ext cx="5605272" cy="512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solidFill>
                <a:latin typeface="NSimSun" panose="02010609030101010101" pitchFamily="49" charset="-122"/>
                <a:ea typeface="NSimSun" panose="02010609030101010101" pitchFamily="49" charset="-122"/>
              </a:rPr>
              <a:t>5.</a:t>
            </a:r>
            <a:r>
              <a:rPr lang="zh-CN" altLang="en-US" sz="2800" dirty="0">
                <a:solidFill>
                  <a:schemeClr val="bg1"/>
                </a:solidFill>
                <a:latin typeface="NSimSun" panose="02010609030101010101" pitchFamily="49" charset="-122"/>
                <a:ea typeface="NSimSun" panose="02010609030101010101" pitchFamily="49" charset="-122"/>
              </a:rPr>
              <a:t>二甲亚砜抽提法</a:t>
            </a:r>
            <a:r>
              <a:rPr lang="zh-CN" altLang="en-US" sz="2800" dirty="0">
                <a:solidFill>
                  <a:schemeClr val="bg1"/>
                </a:solidFill>
              </a:rPr>
              <a:t> </a:t>
            </a:r>
            <a:endParaRPr lang="en-US" altLang="zh-CN" sz="2800" dirty="0">
              <a:solidFill>
                <a:schemeClr val="bg1"/>
              </a:solidFill>
            </a:endParaRPr>
          </a:p>
        </p:txBody>
      </p:sp>
    </p:spTree>
    <p:extLst>
      <p:ext uri="{BB962C8B-B14F-4D97-AF65-F5344CB8AC3E}">
        <p14:creationId xmlns:p14="http://schemas.microsoft.com/office/powerpoint/2010/main" val="2112626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42" y="785443"/>
            <a:ext cx="7097115" cy="5287113"/>
          </a:xfrm>
          <a:prstGeom prst="rect">
            <a:avLst/>
          </a:prstGeom>
        </p:spPr>
      </p:pic>
    </p:spTree>
    <p:extLst>
      <p:ext uri="{BB962C8B-B14F-4D97-AF65-F5344CB8AC3E}">
        <p14:creationId xmlns:p14="http://schemas.microsoft.com/office/powerpoint/2010/main" val="2977740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a:extLst>
              <a:ext uri="{FF2B5EF4-FFF2-40B4-BE49-F238E27FC236}">
                <a16:creationId xmlns:a16="http://schemas.microsoft.com/office/drawing/2014/main" id="{B6D23C78-C14E-468C-9185-E2AF68F78A76}"/>
              </a:ext>
            </a:extLst>
          </p:cNvPr>
          <p:cNvPicPr>
            <a:picLocks noChangeAspect="1"/>
          </p:cNvPicPr>
          <p:nvPr/>
        </p:nvPicPr>
        <p:blipFill rotWithShape="1">
          <a:blip r:embed="rId2">
            <a:extLst>
              <a:ext uri="{28A0092B-C50C-407E-A947-70E740481C1C}">
                <a14:useLocalDpi xmlns:a14="http://schemas.microsoft.com/office/drawing/2010/main" val="0"/>
              </a:ext>
            </a:extLst>
          </a:blip>
          <a:srcRect t="3875" b="1"/>
          <a:stretch/>
        </p:blipFill>
        <p:spPr>
          <a:xfrm>
            <a:off x="1277143" y="4642970"/>
            <a:ext cx="6824546" cy="1931753"/>
          </a:xfrm>
          <a:prstGeom prst="rect">
            <a:avLst/>
          </a:prstGeom>
        </p:spPr>
      </p:pic>
      <p:sp>
        <p:nvSpPr>
          <p:cNvPr id="2" name="矩形 1"/>
          <p:cNvSpPr/>
          <p:nvPr/>
        </p:nvSpPr>
        <p:spPr>
          <a:xfrm>
            <a:off x="719581" y="1249153"/>
            <a:ext cx="7382108" cy="3046988"/>
          </a:xfrm>
          <a:prstGeom prst="rect">
            <a:avLst/>
          </a:prstGeom>
        </p:spPr>
        <p:txBody>
          <a:bodyPr wrap="square">
            <a:spAutoFit/>
          </a:bodyPr>
          <a:lstStyle/>
          <a:p>
            <a:r>
              <a:rPr lang="zh-CN" altLang="en-US" sz="2400" dirty="0">
                <a:solidFill>
                  <a:srgbClr val="000066"/>
                </a:solidFill>
                <a:latin typeface="NSimSun" panose="02010609030101010101" pitchFamily="49" charset="-122"/>
                <a:ea typeface="NSimSun" panose="02010609030101010101" pitchFamily="49" charset="-122"/>
              </a:rPr>
              <a:t>采用糖醇乙酸酯化气相色谱法，按照国家标</a:t>
            </a:r>
            <a:r>
              <a:rPr lang="en-US" altLang="zh-CN" sz="2400" dirty="0">
                <a:solidFill>
                  <a:srgbClr val="000066"/>
                </a:solidFill>
                <a:latin typeface="NSimSun" panose="02010609030101010101" pitchFamily="49" charset="-122"/>
                <a:ea typeface="NSimSun" panose="02010609030101010101" pitchFamily="49" charset="-122"/>
              </a:rPr>
              <a:t>GB/T12032 -1989</a:t>
            </a:r>
            <a:r>
              <a:rPr lang="zh-CN" altLang="en-US" sz="2400" dirty="0">
                <a:solidFill>
                  <a:srgbClr val="000066"/>
                </a:solidFill>
                <a:latin typeface="NSimSun" panose="02010609030101010101" pitchFamily="49" charset="-122"/>
                <a:ea typeface="NSimSun" panose="02010609030101010101" pitchFamily="49" charset="-122"/>
              </a:rPr>
              <a:t>方法测定。</a:t>
            </a:r>
            <a:r>
              <a:rPr lang="zh-CN" altLang="en-US" sz="2400" dirty="0"/>
              <a:t> </a:t>
            </a:r>
            <a:br>
              <a:rPr lang="zh-CN" altLang="en-US" sz="2400" dirty="0"/>
            </a:br>
            <a:endParaRPr lang="en-US" altLang="zh-CN" sz="2400" dirty="0"/>
          </a:p>
          <a:p>
            <a:r>
              <a:rPr lang="zh-CN" altLang="en-US" sz="2400" dirty="0"/>
              <a:t>测定原理：</a:t>
            </a:r>
            <a:br>
              <a:rPr lang="zh-CN" altLang="en-US" sz="2400" dirty="0"/>
            </a:br>
            <a:r>
              <a:rPr lang="zh-CN" altLang="en-US" sz="2400" dirty="0"/>
              <a:t>用硫酸将原料中的纤维素和半纤维素水解成单糖，用硼氢化钠将单糖还原成糖醇，糖醇与乙酸酐酯化成挥发性衍生物（糖醇乙酸酯），然后进行气相色谱分析。 </a:t>
            </a:r>
            <a:br>
              <a:rPr lang="zh-CN" altLang="en-US" sz="2400" dirty="0"/>
            </a:br>
            <a:endParaRPr lang="zh-CN" altLang="en-US" sz="2400" dirty="0"/>
          </a:p>
        </p:txBody>
      </p:sp>
      <p:sp>
        <p:nvSpPr>
          <p:cNvPr id="3" name="标题 2"/>
          <p:cNvSpPr>
            <a:spLocks noGrp="1"/>
          </p:cNvSpPr>
          <p:nvPr>
            <p:ph type="title"/>
          </p:nvPr>
        </p:nvSpPr>
        <p:spPr>
          <a:xfrm>
            <a:off x="295336" y="125981"/>
            <a:ext cx="5929805" cy="595367"/>
          </a:xfrm>
        </p:spPr>
        <p:txBody>
          <a:bodyPr/>
          <a:lstStyle/>
          <a:p>
            <a:r>
              <a:rPr lang="en-US" altLang="zh-CN" dirty="0">
                <a:solidFill>
                  <a:srgbClr val="000066"/>
                </a:solidFill>
                <a:latin typeface="NSimSun" panose="02010609030101010101" pitchFamily="49" charset="-122"/>
                <a:ea typeface="NSimSun" panose="02010609030101010101" pitchFamily="49" charset="-122"/>
              </a:rPr>
              <a:t>2.2</a:t>
            </a:r>
            <a:r>
              <a:rPr lang="zh-CN" altLang="en-US" dirty="0">
                <a:solidFill>
                  <a:srgbClr val="000066"/>
                </a:solidFill>
                <a:latin typeface="NSimSun" panose="02010609030101010101" pitchFamily="49" charset="-122"/>
                <a:ea typeface="NSimSun" panose="02010609030101010101" pitchFamily="49" charset="-122"/>
              </a:rPr>
              <a:t>半纤维素化学结构研究方法</a:t>
            </a:r>
            <a:endParaRPr lang="zh-CN" altLang="en-US" dirty="0"/>
          </a:p>
        </p:txBody>
      </p:sp>
      <p:sp>
        <p:nvSpPr>
          <p:cNvPr id="4" name="矩形 3">
            <a:extLst>
              <a:ext uri="{FF2B5EF4-FFF2-40B4-BE49-F238E27FC236}">
                <a16:creationId xmlns:a16="http://schemas.microsoft.com/office/drawing/2014/main" id="{AC57E0B0-BBEB-42BA-B3AF-CC95CA60A772}"/>
              </a:ext>
            </a:extLst>
          </p:cNvPr>
          <p:cNvSpPr/>
          <p:nvPr/>
        </p:nvSpPr>
        <p:spPr>
          <a:xfrm>
            <a:off x="2286000" y="4486105"/>
            <a:ext cx="4572000" cy="461665"/>
          </a:xfrm>
          <a:prstGeom prst="rect">
            <a:avLst/>
          </a:prstGeom>
        </p:spPr>
        <p:txBody>
          <a:bodyPr>
            <a:spAutoFit/>
          </a:bodyPr>
          <a:lstStyle/>
          <a:p>
            <a:r>
              <a:rPr lang="zh-CN" altLang="en-US" sz="2400" dirty="0">
                <a:solidFill>
                  <a:srgbClr val="000066"/>
                </a:solidFill>
                <a:latin typeface="NSimSun" panose="02010609030101010101" pitchFamily="49" charset="-122"/>
                <a:ea typeface="NSimSun" panose="02010609030101010101" pitchFamily="49" charset="-122"/>
              </a:rPr>
              <a:t>表</a:t>
            </a:r>
            <a:r>
              <a:rPr lang="en-US" altLang="zh-CN" sz="2400" dirty="0">
                <a:solidFill>
                  <a:srgbClr val="000066"/>
                </a:solidFill>
                <a:latin typeface="NSimSun" panose="02010609030101010101" pitchFamily="49" charset="-122"/>
                <a:ea typeface="NSimSun" panose="02010609030101010101" pitchFamily="49" charset="-122"/>
              </a:rPr>
              <a:t>2-1 </a:t>
            </a:r>
            <a:r>
              <a:rPr lang="zh-CN" altLang="en-US" sz="2400" dirty="0">
                <a:solidFill>
                  <a:srgbClr val="000066"/>
                </a:solidFill>
                <a:latin typeface="NSimSun" panose="02010609030101010101" pitchFamily="49" charset="-122"/>
                <a:ea typeface="NSimSun" panose="02010609030101010101" pitchFamily="49" charset="-122"/>
              </a:rPr>
              <a:t>酶解木素中的残糖含量</a:t>
            </a:r>
            <a:r>
              <a:rPr lang="zh-CN" altLang="en-US" sz="2400" dirty="0"/>
              <a:t> </a:t>
            </a:r>
          </a:p>
        </p:txBody>
      </p:sp>
    </p:spTree>
    <p:extLst>
      <p:ext uri="{BB962C8B-B14F-4D97-AF65-F5344CB8AC3E}">
        <p14:creationId xmlns:p14="http://schemas.microsoft.com/office/powerpoint/2010/main" val="661369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5956" y="1130280"/>
            <a:ext cx="7415561" cy="1569660"/>
          </a:xfrm>
          <a:prstGeom prst="rect">
            <a:avLst/>
          </a:prstGeom>
        </p:spPr>
        <p:txBody>
          <a:bodyPr wrap="square">
            <a:spAutoFit/>
          </a:bodyPr>
          <a:lstStyle/>
          <a:p>
            <a:r>
              <a:rPr lang="zh-CN" altLang="en-US" sz="2400" dirty="0">
                <a:latin typeface="NSimSun" panose="02010609030101010101" pitchFamily="49" charset="-122"/>
                <a:ea typeface="NSimSun" panose="02010609030101010101" pitchFamily="49" charset="-122"/>
              </a:rPr>
              <a:t>（一） 针叶木半纤维素聚糖的类型及化学结构式</a:t>
            </a:r>
            <a:br>
              <a:rPr lang="zh-CN" altLang="en-US" sz="2400" dirty="0">
                <a:latin typeface="NSimSun" panose="02010609030101010101" pitchFamily="49" charset="-122"/>
                <a:ea typeface="NSimSun" panose="02010609030101010101" pitchFamily="49" charset="-122"/>
              </a:rPr>
            </a:br>
            <a:endParaRPr lang="en-US" altLang="zh-CN" sz="2400" dirty="0">
              <a:latin typeface="NSimSun" panose="02010609030101010101" pitchFamily="49" charset="-122"/>
              <a:ea typeface="NSimSun" panose="02010609030101010101" pitchFamily="49" charset="-122"/>
            </a:endParaRPr>
          </a:p>
          <a:p>
            <a:r>
              <a:rPr lang="en-US" altLang="zh-CN" sz="2400" dirty="0">
                <a:latin typeface="NSimSun" panose="02010609030101010101" pitchFamily="49" charset="-122"/>
                <a:ea typeface="NSimSun" panose="02010609030101010101" pitchFamily="49" charset="-122"/>
              </a:rPr>
              <a:t>1</a:t>
            </a:r>
            <a:r>
              <a:rPr lang="zh-CN" altLang="en-US" sz="2400" dirty="0">
                <a:latin typeface="NSimSun" panose="02010609030101010101" pitchFamily="49" charset="-122"/>
                <a:ea typeface="NSimSun" panose="02010609030101010101" pitchFamily="49" charset="-122"/>
              </a:rPr>
              <a:t>．聚半乳糖葡萄糖甘露糖类</a:t>
            </a:r>
            <a:r>
              <a:rPr lang="en-US" altLang="zh-CN" sz="2400" b="1" dirty="0">
                <a:latin typeface="Calibri-Bold"/>
              </a:rPr>
              <a:t>( </a:t>
            </a:r>
            <a:r>
              <a:rPr lang="en-US" altLang="zh-CN" sz="2400" b="1" dirty="0" err="1">
                <a:latin typeface="Calibri-Bold"/>
              </a:rPr>
              <a:t>galactoglucomannans</a:t>
            </a:r>
            <a:r>
              <a:rPr lang="en-US" altLang="zh-CN" sz="2400" b="1" dirty="0">
                <a:latin typeface="Calibri-Bold"/>
              </a:rPr>
              <a:t> )</a:t>
            </a:r>
            <a:r>
              <a:rPr lang="zh-CN" altLang="en-US" sz="2400" dirty="0"/>
              <a:t> </a:t>
            </a:r>
            <a:br>
              <a:rPr lang="zh-CN" altLang="en-US" sz="2400" dirty="0"/>
            </a:br>
            <a:endParaRPr lang="zh-CN" altLang="en-US" sz="2400" dirty="0"/>
          </a:p>
        </p:txBody>
      </p:sp>
      <p:sp>
        <p:nvSpPr>
          <p:cNvPr id="4" name="矩形 3"/>
          <p:cNvSpPr/>
          <p:nvPr/>
        </p:nvSpPr>
        <p:spPr>
          <a:xfrm>
            <a:off x="1025020" y="3078675"/>
            <a:ext cx="7561196" cy="2308324"/>
          </a:xfrm>
          <a:prstGeom prst="rect">
            <a:avLst/>
          </a:prstGeom>
        </p:spPr>
        <p:txBody>
          <a:bodyPr wrap="square">
            <a:spAutoFit/>
          </a:bodyPr>
          <a:lstStyle/>
          <a:p>
            <a:pPr marL="285750" indent="-285750">
              <a:buFont typeface="Wingdings" panose="05000000000000000000" pitchFamily="2" charset="2"/>
              <a:buChar char="p"/>
            </a:pPr>
            <a:r>
              <a:rPr lang="zh-CN" altLang="en-US" sz="2400" dirty="0">
                <a:latin typeface="NSimSun" panose="02010609030101010101" pitchFamily="49" charset="-122"/>
                <a:ea typeface="NSimSun" panose="02010609030101010101" pitchFamily="49" charset="-122"/>
              </a:rPr>
              <a:t>针叶木半纤维素中最多的是聚半乳糖葡萄糖甘露糖， 含量大约为</a:t>
            </a:r>
            <a:r>
              <a:rPr lang="en-US" altLang="zh-CN" sz="2400" dirty="0">
                <a:latin typeface="NSimSun" panose="02010609030101010101" pitchFamily="49" charset="-122"/>
                <a:ea typeface="NSimSun" panose="02010609030101010101" pitchFamily="49" charset="-122"/>
              </a:rPr>
              <a:t>20%</a:t>
            </a:r>
            <a:r>
              <a:rPr lang="zh-CN" altLang="en-US" sz="2400" dirty="0">
                <a:latin typeface="NSimSun" panose="02010609030101010101" pitchFamily="49" charset="-122"/>
                <a:ea typeface="NSimSun" panose="02010609030101010101" pitchFamily="49" charset="-122"/>
              </a:rPr>
              <a:t>。</a:t>
            </a:r>
            <a:endParaRPr lang="en-US" altLang="zh-CN" sz="2400" dirty="0">
              <a:latin typeface="NSimSun" panose="02010609030101010101" pitchFamily="49" charset="-122"/>
              <a:ea typeface="NSimSun" panose="02010609030101010101" pitchFamily="49" charset="-122"/>
            </a:endParaRPr>
          </a:p>
          <a:p>
            <a:pPr marL="285750" indent="-285750">
              <a:buFont typeface="Wingdings" panose="05000000000000000000" pitchFamily="2" charset="2"/>
              <a:buChar char="p"/>
            </a:pPr>
            <a:r>
              <a:rPr lang="zh-CN" altLang="en-US" sz="2400" dirty="0">
                <a:latin typeface="NSimSun" panose="02010609030101010101" pitchFamily="49" charset="-122"/>
                <a:ea typeface="NSimSun" panose="02010609030101010101" pitchFamily="49" charset="-122"/>
              </a:rPr>
              <a:t>包括两类结构：</a:t>
            </a:r>
            <a:endParaRPr lang="en-US" altLang="zh-CN" sz="2400" dirty="0">
              <a:latin typeface="NSimSun" panose="02010609030101010101" pitchFamily="49" charset="-122"/>
              <a:ea typeface="NSimSun" panose="02010609030101010101" pitchFamily="49" charset="-122"/>
            </a:endParaRPr>
          </a:p>
          <a:p>
            <a:r>
              <a:rPr lang="zh-CN" altLang="en-US" sz="2400" dirty="0">
                <a:latin typeface="NSimSun" panose="02010609030101010101" pitchFamily="49" charset="-122"/>
                <a:ea typeface="NSimSun" panose="02010609030101010101" pitchFamily="49" charset="-122"/>
              </a:rPr>
              <a:t>半乳糖</a:t>
            </a:r>
            <a:r>
              <a:rPr lang="en-US" altLang="zh-CN" sz="2400" dirty="0">
                <a:latin typeface="NSimSun" panose="02010609030101010101" pitchFamily="49" charset="-122"/>
                <a:ea typeface="NSimSun" panose="02010609030101010101" pitchFamily="49" charset="-122"/>
              </a:rPr>
              <a:t>:</a:t>
            </a:r>
            <a:r>
              <a:rPr lang="zh-CN" altLang="en-US" sz="2400" dirty="0">
                <a:latin typeface="NSimSun" panose="02010609030101010101" pitchFamily="49" charset="-122"/>
                <a:ea typeface="NSimSun" panose="02010609030101010101" pitchFamily="49" charset="-122"/>
              </a:rPr>
              <a:t>葡萄糖</a:t>
            </a:r>
            <a:r>
              <a:rPr lang="en-US" altLang="zh-CN" sz="2400" dirty="0">
                <a:latin typeface="NSimSun" panose="02010609030101010101" pitchFamily="49" charset="-122"/>
                <a:ea typeface="NSimSun" panose="02010609030101010101" pitchFamily="49" charset="-122"/>
              </a:rPr>
              <a:t>:</a:t>
            </a:r>
            <a:r>
              <a:rPr lang="zh-CN" altLang="en-US" sz="2400" dirty="0">
                <a:latin typeface="NSimSun" panose="02010609030101010101" pitchFamily="49" charset="-122"/>
                <a:ea typeface="NSimSun" panose="02010609030101010101" pitchFamily="49" charset="-122"/>
              </a:rPr>
              <a:t>甘露糖 </a:t>
            </a:r>
            <a:r>
              <a:rPr lang="en-US" altLang="zh-CN" sz="2400" dirty="0">
                <a:latin typeface="NSimSun" panose="02010609030101010101" pitchFamily="49" charset="-122"/>
                <a:ea typeface="NSimSun" panose="02010609030101010101" pitchFamily="49" charset="-122"/>
              </a:rPr>
              <a:t>= 0.1:1:3</a:t>
            </a:r>
            <a:br>
              <a:rPr lang="en-US" altLang="zh-CN" sz="2400" dirty="0">
                <a:latin typeface="NSimSun" panose="02010609030101010101" pitchFamily="49" charset="-122"/>
                <a:ea typeface="NSimSun" panose="02010609030101010101" pitchFamily="49" charset="-122"/>
              </a:rPr>
            </a:br>
            <a:r>
              <a:rPr lang="zh-CN" altLang="en-US" sz="2400" dirty="0">
                <a:latin typeface="NSimSun" panose="02010609030101010101" pitchFamily="49" charset="-122"/>
                <a:ea typeface="NSimSun" panose="02010609030101010101" pitchFamily="49" charset="-122"/>
              </a:rPr>
              <a:t>半乳糖</a:t>
            </a:r>
            <a:r>
              <a:rPr lang="en-US" altLang="zh-CN" sz="2400" dirty="0">
                <a:latin typeface="NSimSun" panose="02010609030101010101" pitchFamily="49" charset="-122"/>
                <a:ea typeface="NSimSun" panose="02010609030101010101" pitchFamily="49" charset="-122"/>
              </a:rPr>
              <a:t>:</a:t>
            </a:r>
            <a:r>
              <a:rPr lang="zh-CN" altLang="en-US" sz="2400" dirty="0">
                <a:latin typeface="NSimSun" panose="02010609030101010101" pitchFamily="49" charset="-122"/>
                <a:ea typeface="NSimSun" panose="02010609030101010101" pitchFamily="49" charset="-122"/>
              </a:rPr>
              <a:t>葡萄糖</a:t>
            </a:r>
            <a:r>
              <a:rPr lang="en-US" altLang="zh-CN" sz="2400" dirty="0">
                <a:latin typeface="NSimSun" panose="02010609030101010101" pitchFamily="49" charset="-122"/>
                <a:ea typeface="NSimSun" panose="02010609030101010101" pitchFamily="49" charset="-122"/>
              </a:rPr>
              <a:t>:</a:t>
            </a:r>
            <a:r>
              <a:rPr lang="zh-CN" altLang="en-US" sz="2400" dirty="0">
                <a:latin typeface="NSimSun" panose="02010609030101010101" pitchFamily="49" charset="-122"/>
                <a:ea typeface="NSimSun" panose="02010609030101010101" pitchFamily="49" charset="-122"/>
              </a:rPr>
              <a:t>甘露糖 </a:t>
            </a:r>
            <a:r>
              <a:rPr lang="en-US" altLang="zh-CN" sz="2400" dirty="0">
                <a:latin typeface="NSimSun" panose="02010609030101010101" pitchFamily="49" charset="-122"/>
                <a:ea typeface="NSimSun" panose="02010609030101010101" pitchFamily="49" charset="-122"/>
              </a:rPr>
              <a:t>= 1:1:3</a:t>
            </a:r>
            <a:r>
              <a:rPr lang="zh-CN" altLang="en-US" sz="2400" dirty="0"/>
              <a:t> </a:t>
            </a:r>
            <a:br>
              <a:rPr lang="zh-CN" altLang="en-US" sz="2400" dirty="0"/>
            </a:br>
            <a:endParaRPr lang="zh-CN" altLang="en-US" sz="2400" dirty="0"/>
          </a:p>
        </p:txBody>
      </p:sp>
      <p:sp>
        <p:nvSpPr>
          <p:cNvPr id="5" name="标题 4"/>
          <p:cNvSpPr>
            <a:spLocks noGrp="1"/>
          </p:cNvSpPr>
          <p:nvPr>
            <p:ph type="title"/>
          </p:nvPr>
        </p:nvSpPr>
        <p:spPr>
          <a:xfrm>
            <a:off x="75880" y="156178"/>
            <a:ext cx="6985517" cy="595367"/>
          </a:xfrm>
        </p:spPr>
        <p:txBody>
          <a:bodyPr/>
          <a:lstStyle/>
          <a:p>
            <a:r>
              <a:rPr lang="en-US" altLang="zh-CN" sz="3000" dirty="0">
                <a:solidFill>
                  <a:srgbClr val="000066"/>
                </a:solidFill>
                <a:latin typeface="NSimSun" panose="02010609030101010101" pitchFamily="49" charset="-122"/>
                <a:ea typeface="NSimSun" panose="02010609030101010101" pitchFamily="49" charset="-122"/>
              </a:rPr>
              <a:t>2.3</a:t>
            </a:r>
            <a:r>
              <a:rPr lang="zh-CN" altLang="en-US" sz="3000" dirty="0">
                <a:solidFill>
                  <a:srgbClr val="000066"/>
                </a:solidFill>
                <a:latin typeface="NSimSun" panose="02010609030101010101" pitchFamily="49" charset="-122"/>
                <a:ea typeface="NSimSun" panose="02010609030101010101" pitchFamily="49" charset="-122"/>
              </a:rPr>
              <a:t>半纤维素聚糖的类型及化学结构式</a:t>
            </a:r>
            <a:r>
              <a:rPr lang="zh-CN" altLang="en-US" sz="3000" dirty="0"/>
              <a:t> </a:t>
            </a:r>
          </a:p>
        </p:txBody>
      </p:sp>
    </p:spTree>
    <p:extLst>
      <p:ext uri="{BB962C8B-B14F-4D97-AF65-F5344CB8AC3E}">
        <p14:creationId xmlns:p14="http://schemas.microsoft.com/office/powerpoint/2010/main" val="3299442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半纤维素概念</a:t>
            </a:r>
          </a:p>
        </p:txBody>
      </p:sp>
      <p:sp>
        <p:nvSpPr>
          <p:cNvPr id="3" name="内容占位符 2"/>
          <p:cNvSpPr>
            <a:spLocks noGrp="1"/>
          </p:cNvSpPr>
          <p:nvPr>
            <p:ph idx="1"/>
          </p:nvPr>
        </p:nvSpPr>
        <p:spPr>
          <a:xfrm>
            <a:off x="628650" y="1059679"/>
            <a:ext cx="7886700" cy="1782133"/>
          </a:xfrm>
        </p:spPr>
        <p:txBody>
          <a:bodyPr>
            <a:normAutofit/>
          </a:bodyPr>
          <a:lstStyle/>
          <a:p>
            <a:pPr marL="0" indent="0">
              <a:buNone/>
            </a:pPr>
            <a:r>
              <a:rPr lang="en-US" altLang="zh-CN" dirty="0"/>
              <a:t>1.1 </a:t>
            </a:r>
            <a:r>
              <a:rPr lang="zh-CN" altLang="en-US" dirty="0"/>
              <a:t>半纤维素的概念 </a:t>
            </a:r>
            <a:endParaRPr lang="en-US" altLang="zh-CN" dirty="0"/>
          </a:p>
          <a:p>
            <a:pPr marL="0" indent="0">
              <a:buNone/>
            </a:pPr>
            <a:r>
              <a:rPr lang="zh-CN" altLang="en-US" sz="2400" dirty="0"/>
              <a:t>半纤维素是指植物纤维原料中除纤维素以外的全部碳水化合物（少量的果胶质和淀粉除外） ， 即非纤维素的碳水化合物。 </a:t>
            </a:r>
          </a:p>
        </p:txBody>
      </p:sp>
      <p:sp>
        <p:nvSpPr>
          <p:cNvPr id="4" name="文本框 3"/>
          <p:cNvSpPr txBox="1"/>
          <p:nvPr/>
        </p:nvSpPr>
        <p:spPr>
          <a:xfrm>
            <a:off x="560854" y="3003177"/>
            <a:ext cx="8022291" cy="3170099"/>
          </a:xfrm>
          <a:prstGeom prst="rect">
            <a:avLst/>
          </a:prstGeom>
          <a:noFill/>
        </p:spPr>
        <p:txBody>
          <a:bodyPr wrap="square" rtlCol="0">
            <a:spAutoFit/>
          </a:bodyPr>
          <a:lstStyle/>
          <a:p>
            <a:pPr marL="342900" indent="-342900">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1891</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Schulze</a:t>
            </a:r>
            <a:r>
              <a:rPr lang="zh-CN" altLang="en-US" sz="2000" dirty="0">
                <a:latin typeface="Times New Roman" panose="02020603050405020304" pitchFamily="18" charset="0"/>
                <a:cs typeface="Times New Roman" panose="02020603050405020304" pitchFamily="18" charset="0"/>
              </a:rPr>
              <a:t>提出，半纤维素是指植物中能够用碱液抽提出来的那些聚糖。</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1962</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G. O. </a:t>
            </a:r>
            <a:r>
              <a:rPr lang="en-US" altLang="zh-CN" sz="2000" dirty="0" err="1">
                <a:latin typeface="Times New Roman" panose="02020603050405020304" pitchFamily="18" charset="0"/>
                <a:cs typeface="Times New Roman" panose="02020603050405020304" pitchFamily="18" charset="0"/>
              </a:rPr>
              <a:t>Aspinall</a:t>
            </a:r>
            <a:r>
              <a:rPr lang="zh-CN" altLang="en-US" sz="2000" dirty="0">
                <a:latin typeface="Times New Roman" panose="02020603050405020304" pitchFamily="18" charset="0"/>
                <a:cs typeface="Times New Roman" panose="02020603050405020304" pitchFamily="18" charset="0"/>
              </a:rPr>
              <a:t>提出，半纤维素是来源于植物的聚糖，它们含有</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木糖基、</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甘露糖基与</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葡萄糖基或</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半乳糖基的主链，其他糖基可以成为支链而连接于主链上。</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1964</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T. E. </a:t>
            </a:r>
            <a:r>
              <a:rPr lang="en-US" altLang="zh-CN" sz="2000" dirty="0" err="1">
                <a:latin typeface="Times New Roman" panose="02020603050405020304" pitchFamily="18" charset="0"/>
                <a:cs typeface="Times New Roman" panose="02020603050405020304" pitchFamily="18" charset="0"/>
              </a:rPr>
              <a:t>Timell</a:t>
            </a:r>
            <a:r>
              <a:rPr lang="zh-CN" altLang="en-US" sz="2000" dirty="0">
                <a:latin typeface="Times New Roman" panose="02020603050405020304" pitchFamily="18" charset="0"/>
                <a:cs typeface="Times New Roman" panose="02020603050405020304" pitchFamily="18" charset="0"/>
              </a:rPr>
              <a:t>提出，半纤维素是低分子质量的聚糖类（平均聚合物近</a:t>
            </a:r>
            <a:r>
              <a:rPr lang="en-US" altLang="zh-CN" sz="2000" dirty="0">
                <a:latin typeface="Times New Roman" panose="02020603050405020304" pitchFamily="18" charset="0"/>
                <a:cs typeface="Times New Roman" panose="02020603050405020304" pitchFamily="18" charset="0"/>
              </a:rPr>
              <a:t>200</a:t>
            </a:r>
            <a:r>
              <a:rPr lang="zh-CN" altLang="en-US" sz="2000" dirty="0">
                <a:latin typeface="Times New Roman" panose="02020603050405020304" pitchFamily="18" charset="0"/>
                <a:cs typeface="Times New Roman" panose="02020603050405020304" pitchFamily="18" charset="0"/>
              </a:rPr>
              <a:t>），它和纤维素一起正常地产生在植物组织中，它们可以从原来的或从脱去木素的原料中被水或碱水溶液抽提而分离出来。</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000" dirty="0" err="1">
                <a:latin typeface="Times New Roman" panose="02020603050405020304" pitchFamily="18" charset="0"/>
                <a:cs typeface="Times New Roman" panose="02020603050405020304" pitchFamily="18" charset="0"/>
              </a:rPr>
              <a:t>Whister</a:t>
            </a:r>
            <a:r>
              <a:rPr lang="zh-CN" altLang="en-US" sz="2000" dirty="0">
                <a:latin typeface="Times New Roman" panose="02020603050405020304" pitchFamily="18" charset="0"/>
                <a:cs typeface="Times New Roman" panose="02020603050405020304" pitchFamily="18" charset="0"/>
              </a:rPr>
              <a:t>曾提出，半纤维素是高等植物细胞壁中非纤维素也非果胶类物质的多糖。</a:t>
            </a:r>
          </a:p>
        </p:txBody>
      </p:sp>
    </p:spTree>
    <p:extLst>
      <p:ext uri="{BB962C8B-B14F-4D97-AF65-F5344CB8AC3E}">
        <p14:creationId xmlns:p14="http://schemas.microsoft.com/office/powerpoint/2010/main" val="42952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42" y="1137424"/>
            <a:ext cx="8589135" cy="4780461"/>
          </a:xfrm>
          <a:prstGeom prst="rect">
            <a:avLst/>
          </a:prstGeom>
        </p:spPr>
      </p:pic>
    </p:spTree>
    <p:extLst>
      <p:ext uri="{BB962C8B-B14F-4D97-AF65-F5344CB8AC3E}">
        <p14:creationId xmlns:p14="http://schemas.microsoft.com/office/powerpoint/2010/main" val="330855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44" y="1036560"/>
            <a:ext cx="7772400" cy="3724934"/>
          </a:xfrm>
          <a:prstGeom prst="rect">
            <a:avLst/>
          </a:prstGeom>
        </p:spPr>
      </p:pic>
      <p:sp>
        <p:nvSpPr>
          <p:cNvPr id="3" name="矩形 2"/>
          <p:cNvSpPr/>
          <p:nvPr/>
        </p:nvSpPr>
        <p:spPr>
          <a:xfrm>
            <a:off x="858644" y="4366582"/>
            <a:ext cx="7750097" cy="2246769"/>
          </a:xfrm>
          <a:prstGeom prst="rect">
            <a:avLst/>
          </a:prstGeom>
        </p:spPr>
        <p:txBody>
          <a:bodyPr wrap="square">
            <a:spAutoFit/>
          </a:bodyPr>
          <a:lstStyle/>
          <a:p>
            <a: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主链：</a:t>
            </a:r>
            <a:b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a:t>
            </a:r>
            <a:r>
              <a:rPr lang="en-US" altLang="zh-CN" sz="2000" dirty="0">
                <a:solidFill>
                  <a:srgbClr val="000066"/>
                </a:solidFill>
                <a:latin typeface="Times New Roman" panose="02020603050405020304" pitchFamily="18" charset="0"/>
                <a:cs typeface="Times New Roman" panose="02020603050405020304" pitchFamily="18" charset="0"/>
              </a:rPr>
              <a:t>β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-D-</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吡喃式</a:t>
            </a:r>
            <a:r>
              <a:rPr lang="zh-CN" altLang="en-US" sz="2000" dirty="0">
                <a:solidFill>
                  <a:srgbClr val="FF0000"/>
                </a:solidFill>
                <a:latin typeface="Times New Roman" panose="02020603050405020304" pitchFamily="18" charset="0"/>
                <a:ea typeface="NSimSun" panose="02010609030101010101" pitchFamily="49" charset="-122"/>
                <a:cs typeface="Times New Roman" panose="02020603050405020304" pitchFamily="18" charset="0"/>
              </a:rPr>
              <a:t>葡萄糖基</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b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a:t>
            </a:r>
            <a:r>
              <a:rPr lang="en-US" altLang="zh-CN" sz="2000" dirty="0">
                <a:solidFill>
                  <a:srgbClr val="000066"/>
                </a:solidFill>
                <a:latin typeface="Times New Roman" panose="02020603050405020304" pitchFamily="18" charset="0"/>
                <a:cs typeface="Times New Roman" panose="02020603050405020304" pitchFamily="18" charset="0"/>
              </a:rPr>
              <a:t>β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-D-</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吡喃式</a:t>
            </a:r>
            <a:r>
              <a:rPr lang="zh-CN" altLang="en-US" sz="2000" dirty="0">
                <a:solidFill>
                  <a:srgbClr val="FF0000"/>
                </a:solidFill>
                <a:latin typeface="Times New Roman" panose="02020603050405020304" pitchFamily="18" charset="0"/>
                <a:ea typeface="NSimSun" panose="02010609030101010101" pitchFamily="49" charset="-122"/>
                <a:cs typeface="Times New Roman" panose="02020603050405020304" pitchFamily="18" charset="0"/>
              </a:rPr>
              <a:t>甘露糖基</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b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sz="2000" b="1" dirty="0">
                <a:solidFill>
                  <a:srgbClr val="000066"/>
                </a:solidFill>
                <a:latin typeface="Times New Roman" panose="02020603050405020304" pitchFamily="18" charset="0"/>
                <a:cs typeface="Times New Roman" panose="02020603050405020304" pitchFamily="18" charset="0"/>
              </a:rPr>
              <a:t>1→4</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b="1" dirty="0">
                <a:solidFill>
                  <a:srgbClr val="000066"/>
                </a:solidFill>
                <a:latin typeface="Times New Roman" panose="02020603050405020304" pitchFamily="18" charset="0"/>
                <a:cs typeface="Times New Roman" panose="02020603050405020304" pitchFamily="18" charset="0"/>
              </a:rPr>
              <a:t>β</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苷键</a:t>
            </a:r>
            <a:b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侧链：</a:t>
            </a:r>
            <a:b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 </a:t>
            </a:r>
            <a:r>
              <a:rPr lang="en-US" altLang="zh-CN" sz="2000" dirty="0">
                <a:solidFill>
                  <a:srgbClr val="000066"/>
                </a:solidFill>
                <a:latin typeface="Times New Roman" panose="02020603050405020304" pitchFamily="18" charset="0"/>
                <a:cs typeface="Times New Roman" panose="02020603050405020304" pitchFamily="18" charset="0"/>
              </a:rPr>
              <a:t>α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-D-</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吡喃式半乳糖基（</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sz="2000" b="1" dirty="0">
                <a:solidFill>
                  <a:srgbClr val="000066"/>
                </a:solidFill>
                <a:latin typeface="Times New Roman" panose="02020603050405020304" pitchFamily="18" charset="0"/>
                <a:cs typeface="Times New Roman" panose="02020603050405020304" pitchFamily="18" charset="0"/>
              </a:rPr>
              <a:t>1→6</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66"/>
                </a:solidFill>
                <a:latin typeface="Times New Roman" panose="02020603050405020304" pitchFamily="18" charset="0"/>
                <a:cs typeface="Times New Roman" panose="02020603050405020304" pitchFamily="18" charset="0"/>
              </a:rPr>
              <a:t>a</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苷键） </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b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Acetyl</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＝乙酰基（</a:t>
            </a:r>
            <a:r>
              <a:rPr lang="en-US" altLang="zh-CN" sz="2000" b="1" dirty="0">
                <a:solidFill>
                  <a:srgbClr val="000066"/>
                </a:solidFill>
                <a:latin typeface="Times New Roman" panose="02020603050405020304" pitchFamily="18" charset="0"/>
                <a:cs typeface="Times New Roman" panose="02020603050405020304" pitchFamily="18" charset="0"/>
              </a:rPr>
              <a:t>1→</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2</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3</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酯键）</a:t>
            </a:r>
            <a:r>
              <a:rPr lang="zh-CN"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247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9367" y="1786413"/>
            <a:ext cx="6858000" cy="2677656"/>
          </a:xfrm>
          <a:prstGeom prst="rect">
            <a:avLst/>
          </a:prstGeom>
        </p:spPr>
        <p:txBody>
          <a:bodyPr wrap="square">
            <a:spAutoFit/>
          </a:bodyPr>
          <a:lstStyle/>
          <a:p>
            <a:r>
              <a:rPr lang="en-US" altLang="zh-CN" sz="2400" dirty="0">
                <a:solidFill>
                  <a:srgbClr val="000066"/>
                </a:solidFill>
                <a:latin typeface="NSimSun" panose="02010609030101010101" pitchFamily="49" charset="-122"/>
                <a:ea typeface="NSimSun" panose="02010609030101010101" pitchFamily="49" charset="-122"/>
              </a:rPr>
              <a:t>2</a:t>
            </a:r>
            <a:r>
              <a:rPr lang="zh-CN" altLang="en-US" sz="2400" dirty="0">
                <a:solidFill>
                  <a:srgbClr val="000066"/>
                </a:solidFill>
                <a:latin typeface="NSimSun" panose="02010609030101010101" pitchFamily="49" charset="-122"/>
                <a:ea typeface="NSimSun" panose="02010609030101010101" pitchFamily="49" charset="-122"/>
              </a:rPr>
              <a:t>．聚木糖类</a:t>
            </a:r>
            <a:r>
              <a:rPr lang="en-US" altLang="zh-CN" sz="2400" dirty="0">
                <a:solidFill>
                  <a:srgbClr val="000066"/>
                </a:solidFill>
                <a:latin typeface="NSimSun" panose="02010609030101010101" pitchFamily="49" charset="-122"/>
                <a:ea typeface="NSimSun" panose="02010609030101010101" pitchFamily="49" charset="-122"/>
              </a:rPr>
              <a:t>(</a:t>
            </a:r>
            <a:r>
              <a:rPr lang="en-US" altLang="zh-CN" sz="2400" dirty="0" err="1">
                <a:solidFill>
                  <a:srgbClr val="000066"/>
                </a:solidFill>
                <a:latin typeface="Calibri" panose="020F0502020204030204" pitchFamily="34" charset="0"/>
              </a:rPr>
              <a:t>arabinoglucuronoxylan</a:t>
            </a:r>
            <a:r>
              <a:rPr lang="en-US" altLang="zh-CN" sz="2400" dirty="0">
                <a:solidFill>
                  <a:srgbClr val="000066"/>
                </a:solidFill>
                <a:latin typeface="Calibri" panose="020F0502020204030204" pitchFamily="34" charset="0"/>
              </a:rPr>
              <a:t>)</a:t>
            </a:r>
          </a:p>
          <a:p>
            <a:endParaRPr lang="en-US" altLang="zh-CN" sz="2400" dirty="0">
              <a:solidFill>
                <a:srgbClr val="000066"/>
              </a:solidFill>
              <a:latin typeface="Calibri" panose="020F0502020204030204" pitchFamily="34" charset="0"/>
            </a:endParaRPr>
          </a:p>
          <a:p>
            <a:r>
              <a:rPr lang="zh-CN" altLang="en-US" sz="2400" dirty="0">
                <a:solidFill>
                  <a:srgbClr val="000066"/>
                </a:solidFill>
                <a:latin typeface="NSimSun" panose="02010609030101010101" pitchFamily="49" charset="-122"/>
                <a:ea typeface="NSimSun" panose="02010609030101010101" pitchFamily="49" charset="-122"/>
              </a:rPr>
              <a:t>针叶木中的聚木糖类主要是聚阿拉伯糖</a:t>
            </a:r>
            <a:r>
              <a:rPr lang="en-US" altLang="zh-CN" sz="2400" dirty="0">
                <a:solidFill>
                  <a:srgbClr val="000066"/>
                </a:solidFill>
                <a:latin typeface="NSimSun" panose="02010609030101010101" pitchFamily="49" charset="-122"/>
                <a:ea typeface="NSimSun" panose="02010609030101010101" pitchFamily="49" charset="-122"/>
              </a:rPr>
              <a:t>-4-O-</a:t>
            </a:r>
            <a:r>
              <a:rPr lang="zh-CN" altLang="en-US" sz="2400" dirty="0">
                <a:solidFill>
                  <a:srgbClr val="000066"/>
                </a:solidFill>
                <a:latin typeface="NSimSun" panose="02010609030101010101" pitchFamily="49" charset="-122"/>
                <a:ea typeface="NSimSun" panose="02010609030101010101" pitchFamily="49" charset="-122"/>
              </a:rPr>
              <a:t>甲基葡萄糖醛酸木糖， 这种聚糖在针叶木中的含量一般约为</a:t>
            </a:r>
            <a:r>
              <a:rPr lang="en-US" altLang="zh-CN" sz="2400" dirty="0">
                <a:solidFill>
                  <a:srgbClr val="000066"/>
                </a:solidFill>
                <a:latin typeface="NSimSun" panose="02010609030101010101" pitchFamily="49" charset="-122"/>
                <a:ea typeface="NSimSun" panose="02010609030101010101" pitchFamily="49" charset="-122"/>
              </a:rPr>
              <a:t>7%</a:t>
            </a:r>
            <a:r>
              <a:rPr lang="en-US" altLang="zh-CN" sz="2400" dirty="0">
                <a:solidFill>
                  <a:srgbClr val="000066"/>
                </a:solidFill>
                <a:latin typeface="Calibri" panose="020F0502020204030204" pitchFamily="34" charset="0"/>
              </a:rPr>
              <a:t>~</a:t>
            </a:r>
            <a:r>
              <a:rPr lang="en-US" altLang="zh-CN" sz="2400" dirty="0">
                <a:solidFill>
                  <a:srgbClr val="000066"/>
                </a:solidFill>
                <a:latin typeface="NSimSun" panose="02010609030101010101" pitchFamily="49" charset="-122"/>
                <a:ea typeface="NSimSun" panose="02010609030101010101" pitchFamily="49" charset="-122"/>
              </a:rPr>
              <a:t>12%</a:t>
            </a:r>
            <a:r>
              <a:rPr lang="zh-CN" altLang="en-US" sz="2400" dirty="0">
                <a:solidFill>
                  <a:srgbClr val="000066"/>
                </a:solidFill>
                <a:latin typeface="NSimSun" panose="02010609030101010101" pitchFamily="49" charset="-122"/>
                <a:ea typeface="NSimSun" panose="02010609030101010101" pitchFamily="49" charset="-122"/>
              </a:rPr>
              <a:t>，有些低于</a:t>
            </a:r>
            <a:r>
              <a:rPr lang="en-US" altLang="zh-CN" sz="2400" dirty="0">
                <a:solidFill>
                  <a:srgbClr val="000066"/>
                </a:solidFill>
                <a:latin typeface="NSimSun" panose="02010609030101010101" pitchFamily="49" charset="-122"/>
                <a:ea typeface="NSimSun" panose="02010609030101010101" pitchFamily="49" charset="-122"/>
              </a:rPr>
              <a:t>7%</a:t>
            </a:r>
            <a:r>
              <a:rPr lang="zh-CN" altLang="en-US" sz="2400" dirty="0">
                <a:solidFill>
                  <a:srgbClr val="000066"/>
                </a:solidFill>
                <a:latin typeface="NSimSun" panose="02010609030101010101" pitchFamily="49" charset="-122"/>
                <a:ea typeface="NSimSun" panose="02010609030101010101" pitchFamily="49" charset="-122"/>
              </a:rPr>
              <a:t>， 如美国东部铁杉中这类聚糖仅含</a:t>
            </a:r>
            <a:r>
              <a:rPr lang="en-US" altLang="zh-CN" sz="2400" dirty="0">
                <a:solidFill>
                  <a:srgbClr val="000066"/>
                </a:solidFill>
                <a:latin typeface="NSimSun" panose="02010609030101010101" pitchFamily="49" charset="-122"/>
                <a:ea typeface="NSimSun" panose="02010609030101010101" pitchFamily="49" charset="-122"/>
              </a:rPr>
              <a:t>4.6%</a:t>
            </a:r>
            <a:r>
              <a:rPr lang="zh-CN" altLang="en-US" sz="2400" dirty="0">
                <a:solidFill>
                  <a:srgbClr val="000066"/>
                </a:solidFill>
                <a:latin typeface="NSimSun" panose="02010609030101010101" pitchFamily="49" charset="-122"/>
                <a:ea typeface="NSimSun" panose="02010609030101010101" pitchFamily="49" charset="-122"/>
              </a:rPr>
              <a:t>。</a:t>
            </a:r>
            <a:r>
              <a:rPr lang="zh-CN" altLang="en-US" sz="2400" dirty="0"/>
              <a:t> </a:t>
            </a:r>
            <a:br>
              <a:rPr lang="zh-CN" altLang="en-US" sz="2400" dirty="0"/>
            </a:br>
            <a:endParaRPr lang="zh-CN" altLang="en-US" sz="2400" dirty="0"/>
          </a:p>
        </p:txBody>
      </p:sp>
    </p:spTree>
    <p:extLst>
      <p:ext uri="{BB962C8B-B14F-4D97-AF65-F5344CB8AC3E}">
        <p14:creationId xmlns:p14="http://schemas.microsoft.com/office/powerpoint/2010/main" val="2186241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91" y="1360449"/>
            <a:ext cx="8454972" cy="4067101"/>
          </a:xfrm>
          <a:prstGeom prst="rect">
            <a:avLst/>
          </a:prstGeom>
        </p:spPr>
      </p:pic>
    </p:spTree>
    <p:extLst>
      <p:ext uri="{BB962C8B-B14F-4D97-AF65-F5344CB8AC3E}">
        <p14:creationId xmlns:p14="http://schemas.microsoft.com/office/powerpoint/2010/main" val="2237114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05" y="949529"/>
            <a:ext cx="8106937" cy="3742738"/>
          </a:xfrm>
          <a:prstGeom prst="rect">
            <a:avLst/>
          </a:prstGeom>
        </p:spPr>
      </p:pic>
      <p:sp>
        <p:nvSpPr>
          <p:cNvPr id="3" name="矩形 2"/>
          <p:cNvSpPr/>
          <p:nvPr/>
        </p:nvSpPr>
        <p:spPr>
          <a:xfrm>
            <a:off x="1081667" y="4692267"/>
            <a:ext cx="7393259" cy="1938992"/>
          </a:xfrm>
          <a:prstGeom prst="rect">
            <a:avLst/>
          </a:prstGeom>
        </p:spPr>
        <p:txBody>
          <a:bodyPr wrap="square">
            <a:spAutoFit/>
          </a:bodyPr>
          <a:lstStyle/>
          <a:p>
            <a: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主链：</a:t>
            </a:r>
            <a:b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a:t>
            </a:r>
            <a:r>
              <a:rPr lang="en-US" altLang="zh-CN" sz="2000" dirty="0">
                <a:solidFill>
                  <a:srgbClr val="000066"/>
                </a:solidFill>
                <a:latin typeface="Times New Roman" panose="02020603050405020304" pitchFamily="18" charset="0"/>
                <a:cs typeface="Times New Roman" panose="02020603050405020304" pitchFamily="18" charset="0"/>
              </a:rPr>
              <a:t>β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-D-</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吡喃式木糖基</a:t>
            </a:r>
            <a:b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sz="2000" b="1" dirty="0">
                <a:solidFill>
                  <a:srgbClr val="000066"/>
                </a:solidFill>
                <a:latin typeface="Times New Roman" panose="02020603050405020304" pitchFamily="18" charset="0"/>
                <a:cs typeface="Times New Roman" panose="02020603050405020304" pitchFamily="18" charset="0"/>
              </a:rPr>
              <a:t>1→4</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b="1" dirty="0">
                <a:solidFill>
                  <a:srgbClr val="000066"/>
                </a:solidFill>
                <a:latin typeface="Times New Roman" panose="02020603050405020304" pitchFamily="18" charset="0"/>
                <a:cs typeface="Times New Roman" panose="02020603050405020304" pitchFamily="18" charset="0"/>
              </a:rPr>
              <a:t>β</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苷键</a:t>
            </a:r>
            <a:b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侧链：</a:t>
            </a:r>
            <a:b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4-O-</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甲基</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r>
              <a:rPr lang="en-US" altLang="zh-CN" sz="2000" dirty="0">
                <a:solidFill>
                  <a:srgbClr val="000066"/>
                </a:solidFill>
                <a:latin typeface="Times New Roman" panose="02020603050405020304" pitchFamily="18" charset="0"/>
                <a:cs typeface="Times New Roman" panose="02020603050405020304" pitchFamily="18" charset="0"/>
              </a:rPr>
              <a:t>α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吡喃式葡萄糖醛酸基（</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sz="2000" b="1" dirty="0">
                <a:solidFill>
                  <a:srgbClr val="000066"/>
                </a:solidFill>
                <a:latin typeface="Times New Roman" panose="02020603050405020304" pitchFamily="18" charset="0"/>
                <a:cs typeface="Times New Roman" panose="02020603050405020304" pitchFamily="18" charset="0"/>
              </a:rPr>
              <a:t>1→2</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66"/>
                </a:solidFill>
                <a:latin typeface="Times New Roman" panose="02020603050405020304" pitchFamily="18" charset="0"/>
                <a:cs typeface="Times New Roman" panose="02020603050405020304" pitchFamily="18" charset="0"/>
              </a:rPr>
              <a:t>a</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苷键） </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b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 </a:t>
            </a:r>
            <a:r>
              <a:rPr lang="en-US" altLang="zh-CN" sz="2000" dirty="0">
                <a:solidFill>
                  <a:srgbClr val="000066"/>
                </a:solidFill>
                <a:latin typeface="Times New Roman" panose="02020603050405020304" pitchFamily="18" charset="0"/>
                <a:cs typeface="Times New Roman" panose="02020603050405020304" pitchFamily="18" charset="0"/>
              </a:rPr>
              <a:t>α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-L-</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呋喃式阿拉伯糖基（</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sz="2000" b="1" dirty="0">
                <a:solidFill>
                  <a:srgbClr val="000066"/>
                </a:solidFill>
                <a:latin typeface="Times New Roman" panose="02020603050405020304" pitchFamily="18" charset="0"/>
                <a:cs typeface="Times New Roman" panose="02020603050405020304" pitchFamily="18" charset="0"/>
              </a:rPr>
              <a:t>1→3</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66"/>
                </a:solidFill>
                <a:latin typeface="Times New Roman" panose="02020603050405020304" pitchFamily="18" charset="0"/>
                <a:cs typeface="Times New Roman" panose="02020603050405020304" pitchFamily="18" charset="0"/>
              </a:rPr>
              <a:t>a</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苷键）</a:t>
            </a:r>
            <a:r>
              <a:rPr lang="zh-CN"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92373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8215" y="1759874"/>
            <a:ext cx="7081024" cy="2677656"/>
          </a:xfrm>
          <a:prstGeom prst="rect">
            <a:avLst/>
          </a:prstGeom>
        </p:spPr>
        <p:txBody>
          <a:bodyPr wrap="square">
            <a:spAutoFit/>
          </a:bodyPr>
          <a:lstStyle/>
          <a:p>
            <a:r>
              <a:rPr lang="en-US" altLang="zh-CN" sz="2400" dirty="0">
                <a:solidFill>
                  <a:srgbClr val="000066"/>
                </a:solidFill>
                <a:latin typeface="NSimSun" panose="02010609030101010101" pitchFamily="49" charset="-122"/>
                <a:ea typeface="NSimSun" panose="02010609030101010101" pitchFamily="49" charset="-122"/>
              </a:rPr>
              <a:t>3</a:t>
            </a:r>
            <a:r>
              <a:rPr lang="zh-CN" altLang="en-US" sz="2400" dirty="0">
                <a:solidFill>
                  <a:srgbClr val="000066"/>
                </a:solidFill>
                <a:latin typeface="NSimSun" panose="02010609030101010101" pitchFamily="49" charset="-122"/>
                <a:ea typeface="NSimSun" panose="02010609030101010101" pitchFamily="49" charset="-122"/>
              </a:rPr>
              <a:t>．聚阿拉伯糖半乳糖</a:t>
            </a:r>
            <a:r>
              <a:rPr lang="en-US" altLang="zh-CN" sz="2400" dirty="0">
                <a:solidFill>
                  <a:srgbClr val="000066"/>
                </a:solidFill>
                <a:latin typeface="NSimSun" panose="02010609030101010101" pitchFamily="49" charset="-122"/>
                <a:ea typeface="NSimSun" panose="02010609030101010101" pitchFamily="49" charset="-122"/>
              </a:rPr>
              <a:t>(</a:t>
            </a:r>
            <a:r>
              <a:rPr lang="en-US" altLang="zh-CN" sz="2400" b="1" dirty="0">
                <a:solidFill>
                  <a:srgbClr val="000066"/>
                </a:solidFill>
                <a:latin typeface="Calibri-Bold"/>
              </a:rPr>
              <a:t>Arabinogalactan)</a:t>
            </a:r>
          </a:p>
          <a:p>
            <a:br>
              <a:rPr lang="en-US" altLang="zh-CN" sz="2400" b="1" dirty="0">
                <a:solidFill>
                  <a:srgbClr val="000066"/>
                </a:solidFill>
                <a:latin typeface="Calibri-Bold"/>
              </a:rPr>
            </a:br>
            <a:r>
              <a:rPr lang="zh-CN" altLang="en-US" sz="2400" dirty="0">
                <a:solidFill>
                  <a:srgbClr val="000066"/>
                </a:solidFill>
                <a:latin typeface="NSimSun" panose="02010609030101010101" pitchFamily="49" charset="-122"/>
                <a:ea typeface="NSimSun" panose="02010609030101010101" pitchFamily="49" charset="-122"/>
              </a:rPr>
              <a:t>这种聚糖在针叶木中都存在， 一般含量很少， 但落叶松属含量比较多， 大约有</a:t>
            </a:r>
            <a:r>
              <a:rPr lang="en-US" altLang="zh-CN" sz="2400" dirty="0">
                <a:solidFill>
                  <a:srgbClr val="000066"/>
                </a:solidFill>
                <a:latin typeface="NSimSun" panose="02010609030101010101" pitchFamily="49" charset="-122"/>
                <a:ea typeface="NSimSun" panose="02010609030101010101" pitchFamily="49" charset="-122"/>
              </a:rPr>
              <a:t>5%</a:t>
            </a:r>
            <a:r>
              <a:rPr lang="en-US" altLang="zh-CN" sz="2400" dirty="0">
                <a:solidFill>
                  <a:srgbClr val="000066"/>
                </a:solidFill>
                <a:latin typeface="Calibri" panose="020F0502020204030204" pitchFamily="34" charset="0"/>
              </a:rPr>
              <a:t>~</a:t>
            </a:r>
            <a:r>
              <a:rPr lang="en-US" altLang="zh-CN" sz="2400" dirty="0">
                <a:solidFill>
                  <a:srgbClr val="000066"/>
                </a:solidFill>
                <a:latin typeface="NSimSun" panose="02010609030101010101" pitchFamily="49" charset="-122"/>
                <a:ea typeface="NSimSun" panose="02010609030101010101" pitchFamily="49" charset="-122"/>
              </a:rPr>
              <a:t>30%</a:t>
            </a:r>
            <a:r>
              <a:rPr lang="zh-CN" altLang="en-US" sz="2400" dirty="0">
                <a:solidFill>
                  <a:srgbClr val="000066"/>
                </a:solidFill>
                <a:latin typeface="NSimSun" panose="02010609030101010101" pitchFamily="49" charset="-122"/>
                <a:ea typeface="NSimSun" panose="02010609030101010101" pitchFamily="49" charset="-122"/>
              </a:rPr>
              <a:t>。 这类聚糖是高分枝度水溶性的， 通常与水溶性聚半乳糖葡萄糖甘露糖一起存在。</a:t>
            </a:r>
            <a:r>
              <a:rPr lang="zh-CN" altLang="en-US" sz="2400" dirty="0"/>
              <a:t> </a:t>
            </a:r>
            <a:br>
              <a:rPr lang="zh-CN" altLang="en-US" sz="2400" dirty="0"/>
            </a:br>
            <a:endParaRPr lang="zh-CN" altLang="en-US" sz="2400" dirty="0"/>
          </a:p>
        </p:txBody>
      </p:sp>
    </p:spTree>
    <p:extLst>
      <p:ext uri="{BB962C8B-B14F-4D97-AF65-F5344CB8AC3E}">
        <p14:creationId xmlns:p14="http://schemas.microsoft.com/office/powerpoint/2010/main" val="124258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165" y="1189603"/>
            <a:ext cx="7995424" cy="4943641"/>
          </a:xfrm>
          <a:prstGeom prst="rect">
            <a:avLst/>
          </a:prstGeom>
        </p:spPr>
      </p:pic>
    </p:spTree>
    <p:extLst>
      <p:ext uri="{BB962C8B-B14F-4D97-AF65-F5344CB8AC3E}">
        <p14:creationId xmlns:p14="http://schemas.microsoft.com/office/powerpoint/2010/main" val="1070676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1804" y="1250048"/>
            <a:ext cx="7549377" cy="523220"/>
          </a:xfrm>
          <a:prstGeom prst="rect">
            <a:avLst/>
          </a:prstGeom>
        </p:spPr>
        <p:txBody>
          <a:bodyPr wrap="square">
            <a:spAutoFit/>
          </a:bodyPr>
          <a:lstStyle/>
          <a:p>
            <a:r>
              <a:rPr lang="zh-CN" altLang="en-US" sz="2800" dirty="0">
                <a:solidFill>
                  <a:srgbClr val="000066"/>
                </a:solidFill>
                <a:latin typeface="STXinwei" panose="02010800040101010101" pitchFamily="2" charset="-122"/>
                <a:ea typeface="STXinwei" panose="02010800040101010101" pitchFamily="2" charset="-122"/>
              </a:rPr>
              <a:t>（二）阔叶木半纤维素的类型及化学结构式</a:t>
            </a:r>
            <a:r>
              <a:rPr lang="zh-CN" altLang="en-US" sz="2800" dirty="0"/>
              <a:t> </a:t>
            </a:r>
          </a:p>
        </p:txBody>
      </p:sp>
      <p:sp>
        <p:nvSpPr>
          <p:cNvPr id="3" name="矩形 2"/>
          <p:cNvSpPr/>
          <p:nvPr/>
        </p:nvSpPr>
        <p:spPr>
          <a:xfrm>
            <a:off x="769432" y="2832845"/>
            <a:ext cx="7906215" cy="1200329"/>
          </a:xfrm>
          <a:prstGeom prst="rect">
            <a:avLst/>
          </a:prstGeom>
        </p:spPr>
        <p:txBody>
          <a:bodyPr wrap="square">
            <a:spAutoFit/>
          </a:bodyPr>
          <a:lstStyle/>
          <a:p>
            <a:r>
              <a:rPr lang="en-US" altLang="zh-CN" sz="2400" dirty="0">
                <a:solidFill>
                  <a:srgbClr val="000066"/>
                </a:solidFill>
                <a:latin typeface="NSimSun" panose="02010609030101010101" pitchFamily="49" charset="-122"/>
                <a:ea typeface="NSimSun" panose="02010609030101010101" pitchFamily="49" charset="-122"/>
              </a:rPr>
              <a:t>1</a:t>
            </a:r>
            <a:r>
              <a:rPr lang="zh-CN" altLang="en-US" sz="2400" dirty="0">
                <a:solidFill>
                  <a:srgbClr val="000066"/>
                </a:solidFill>
                <a:latin typeface="NSimSun" panose="02010609030101010101" pitchFamily="49" charset="-122"/>
                <a:ea typeface="NSimSun" panose="02010609030101010101" pitchFamily="49" charset="-122"/>
              </a:rPr>
              <a:t>．聚木糖类</a:t>
            </a:r>
            <a:r>
              <a:rPr lang="en-US" altLang="zh-CN" sz="2400" dirty="0">
                <a:solidFill>
                  <a:srgbClr val="000066"/>
                </a:solidFill>
                <a:latin typeface="NSimSun" panose="02010609030101010101" pitchFamily="49" charset="-122"/>
                <a:ea typeface="NSimSun" panose="02010609030101010101" pitchFamily="49" charset="-122"/>
              </a:rPr>
              <a:t>( </a:t>
            </a:r>
            <a:r>
              <a:rPr lang="en-US" altLang="zh-CN" sz="2400" dirty="0" err="1">
                <a:solidFill>
                  <a:srgbClr val="000066"/>
                </a:solidFill>
                <a:latin typeface="NSimSun" panose="02010609030101010101" pitchFamily="49" charset="-122"/>
                <a:ea typeface="NSimSun" panose="02010609030101010101" pitchFamily="49" charset="-122"/>
              </a:rPr>
              <a:t>glucuronoxylan</a:t>
            </a:r>
            <a:r>
              <a:rPr lang="en-US" altLang="zh-CN" sz="2400" dirty="0">
                <a:solidFill>
                  <a:srgbClr val="000066"/>
                </a:solidFill>
                <a:latin typeface="NSimSun" panose="02010609030101010101" pitchFamily="49" charset="-122"/>
                <a:ea typeface="NSimSun" panose="02010609030101010101" pitchFamily="49" charset="-122"/>
              </a:rPr>
              <a:t> )</a:t>
            </a:r>
            <a:br>
              <a:rPr lang="en-US" altLang="zh-CN"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阔叶木中的聚木糖类主要是聚</a:t>
            </a:r>
            <a:r>
              <a:rPr lang="en-US" altLang="zh-CN" sz="2400" dirty="0">
                <a:solidFill>
                  <a:srgbClr val="000066"/>
                </a:solidFill>
                <a:latin typeface="NSimSun" panose="02010609030101010101" pitchFamily="49" charset="-122"/>
                <a:ea typeface="NSimSun" panose="02010609030101010101" pitchFamily="49" charset="-122"/>
              </a:rPr>
              <a:t>O-</a:t>
            </a:r>
            <a:r>
              <a:rPr lang="zh-CN" altLang="en-US" sz="2400" dirty="0">
                <a:solidFill>
                  <a:srgbClr val="000066"/>
                </a:solidFill>
                <a:latin typeface="NSimSun" panose="02010609030101010101" pitchFamily="49" charset="-122"/>
                <a:ea typeface="NSimSun" panose="02010609030101010101" pitchFamily="49" charset="-122"/>
              </a:rPr>
              <a:t>乙酰基</a:t>
            </a:r>
            <a:r>
              <a:rPr lang="en-US" altLang="zh-CN" sz="2400" dirty="0">
                <a:solidFill>
                  <a:srgbClr val="000066"/>
                </a:solidFill>
                <a:latin typeface="NSimSun" panose="02010609030101010101" pitchFamily="49" charset="-122"/>
                <a:ea typeface="NSimSun" panose="02010609030101010101" pitchFamily="49" charset="-122"/>
              </a:rPr>
              <a:t>-4-O-</a:t>
            </a:r>
            <a:r>
              <a:rPr lang="zh-CN" altLang="en-US" sz="2400" dirty="0">
                <a:solidFill>
                  <a:srgbClr val="000066"/>
                </a:solidFill>
                <a:latin typeface="NSimSun" panose="02010609030101010101" pitchFamily="49" charset="-122"/>
                <a:ea typeface="NSimSun" panose="02010609030101010101" pitchFamily="49" charset="-122"/>
              </a:rPr>
              <a:t>甲基葡萄糖醛酸木糖， 一般占木材的</a:t>
            </a:r>
            <a:r>
              <a:rPr lang="en-US" altLang="zh-CN" sz="2400" dirty="0">
                <a:solidFill>
                  <a:srgbClr val="000066"/>
                </a:solidFill>
                <a:latin typeface="NSimSun" panose="02010609030101010101" pitchFamily="49" charset="-122"/>
                <a:ea typeface="NSimSun" panose="02010609030101010101" pitchFamily="49" charset="-122"/>
              </a:rPr>
              <a:t>20%</a:t>
            </a:r>
            <a:r>
              <a:rPr lang="en-US" altLang="zh-CN" sz="2400" dirty="0">
                <a:solidFill>
                  <a:srgbClr val="000066"/>
                </a:solidFill>
                <a:latin typeface="Calibri" panose="020F0502020204030204" pitchFamily="34" charset="0"/>
              </a:rPr>
              <a:t>~</a:t>
            </a:r>
            <a:r>
              <a:rPr lang="en-US" altLang="zh-CN" sz="2400" dirty="0">
                <a:solidFill>
                  <a:srgbClr val="000066"/>
                </a:solidFill>
                <a:latin typeface="NSimSun" panose="02010609030101010101" pitchFamily="49" charset="-122"/>
                <a:ea typeface="NSimSun" panose="02010609030101010101" pitchFamily="49" charset="-122"/>
              </a:rPr>
              <a:t>25%</a:t>
            </a:r>
            <a:r>
              <a:rPr lang="zh-CN" altLang="en-US" sz="2400" dirty="0">
                <a:solidFill>
                  <a:srgbClr val="000066"/>
                </a:solidFill>
                <a:latin typeface="NSimSun" panose="02010609030101010101" pitchFamily="49" charset="-122"/>
                <a:ea typeface="NSimSun" panose="02010609030101010101" pitchFamily="49" charset="-122"/>
              </a:rPr>
              <a:t>， 也有高达</a:t>
            </a:r>
            <a:r>
              <a:rPr lang="en-US" altLang="zh-CN" sz="2400" dirty="0">
                <a:solidFill>
                  <a:srgbClr val="000066"/>
                </a:solidFill>
                <a:latin typeface="NSimSun" panose="02010609030101010101" pitchFamily="49" charset="-122"/>
                <a:ea typeface="NSimSun" panose="02010609030101010101" pitchFamily="49" charset="-122"/>
              </a:rPr>
              <a:t>35%</a:t>
            </a:r>
            <a:r>
              <a:rPr lang="zh-CN" altLang="en-US" sz="2400" dirty="0">
                <a:solidFill>
                  <a:srgbClr val="000066"/>
                </a:solidFill>
                <a:latin typeface="NSimSun" panose="02010609030101010101" pitchFamily="49" charset="-122"/>
                <a:ea typeface="NSimSun" panose="02010609030101010101" pitchFamily="49" charset="-122"/>
              </a:rPr>
              <a:t>的。</a:t>
            </a:r>
            <a:r>
              <a:rPr lang="zh-CN" altLang="en-US" sz="2400" dirty="0"/>
              <a:t> </a:t>
            </a:r>
          </a:p>
        </p:txBody>
      </p:sp>
    </p:spTree>
    <p:extLst>
      <p:ext uri="{BB962C8B-B14F-4D97-AF65-F5344CB8AC3E}">
        <p14:creationId xmlns:p14="http://schemas.microsoft.com/office/powerpoint/2010/main" val="2942785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81" y="1164967"/>
            <a:ext cx="8184995" cy="5002702"/>
          </a:xfrm>
          <a:prstGeom prst="rect">
            <a:avLst/>
          </a:prstGeom>
        </p:spPr>
      </p:pic>
    </p:spTree>
    <p:extLst>
      <p:ext uri="{BB962C8B-B14F-4D97-AF65-F5344CB8AC3E}">
        <p14:creationId xmlns:p14="http://schemas.microsoft.com/office/powerpoint/2010/main" val="1106737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166" y="1182782"/>
            <a:ext cx="8151541" cy="2880530"/>
          </a:xfrm>
          <a:prstGeom prst="rect">
            <a:avLst/>
          </a:prstGeom>
        </p:spPr>
      </p:pic>
      <p:sp>
        <p:nvSpPr>
          <p:cNvPr id="3" name="矩形 2"/>
          <p:cNvSpPr/>
          <p:nvPr/>
        </p:nvSpPr>
        <p:spPr>
          <a:xfrm>
            <a:off x="1427356" y="4335138"/>
            <a:ext cx="6891453" cy="1938992"/>
          </a:xfrm>
          <a:prstGeom prst="rect">
            <a:avLst/>
          </a:prstGeom>
        </p:spPr>
        <p:txBody>
          <a:bodyPr wrap="square">
            <a:spAutoFit/>
          </a:bodyPr>
          <a:lstStyle/>
          <a:p>
            <a: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主链：</a:t>
            </a:r>
            <a:b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a:t>
            </a:r>
            <a:r>
              <a:rPr lang="en-US" altLang="zh-CN" sz="2000" dirty="0">
                <a:solidFill>
                  <a:srgbClr val="000066"/>
                </a:solidFill>
                <a:latin typeface="Times New Roman" panose="02020603050405020304" pitchFamily="18" charset="0"/>
                <a:cs typeface="Times New Roman" panose="02020603050405020304" pitchFamily="18" charset="0"/>
              </a:rPr>
              <a:t>β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-D-</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吡喃式木糖基</a:t>
            </a:r>
            <a:b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sz="2000" b="1" dirty="0">
                <a:solidFill>
                  <a:srgbClr val="000066"/>
                </a:solidFill>
                <a:latin typeface="Times New Roman" panose="02020603050405020304" pitchFamily="18" charset="0"/>
                <a:cs typeface="Times New Roman" panose="02020603050405020304" pitchFamily="18" charset="0"/>
              </a:rPr>
              <a:t>1→4</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b="1" dirty="0">
                <a:solidFill>
                  <a:srgbClr val="000066"/>
                </a:solidFill>
                <a:latin typeface="Times New Roman" panose="02020603050405020304" pitchFamily="18" charset="0"/>
                <a:cs typeface="Times New Roman" panose="02020603050405020304" pitchFamily="18" charset="0"/>
              </a:rPr>
              <a:t>β</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苷键</a:t>
            </a:r>
            <a:b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侧链：</a:t>
            </a:r>
            <a:br>
              <a:rPr lang="zh-CN" altLang="en-US" sz="20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4-O-</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甲基</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r>
              <a:rPr lang="en-US" altLang="zh-CN" sz="2000" dirty="0">
                <a:solidFill>
                  <a:srgbClr val="000066"/>
                </a:solidFill>
                <a:latin typeface="Times New Roman" panose="02020603050405020304" pitchFamily="18" charset="0"/>
                <a:cs typeface="Times New Roman" panose="02020603050405020304" pitchFamily="18" charset="0"/>
              </a:rPr>
              <a:t>α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-D-</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吡喃式葡萄糖醛酸基（</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sz="2000" b="1" dirty="0">
                <a:solidFill>
                  <a:srgbClr val="000066"/>
                </a:solidFill>
                <a:latin typeface="Times New Roman" panose="02020603050405020304" pitchFamily="18" charset="0"/>
                <a:cs typeface="Times New Roman" panose="02020603050405020304" pitchFamily="18" charset="0"/>
              </a:rPr>
              <a:t>1→2</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66"/>
                </a:solidFill>
                <a:latin typeface="Times New Roman" panose="02020603050405020304" pitchFamily="18" charset="0"/>
                <a:cs typeface="Times New Roman" panose="02020603050405020304" pitchFamily="18" charset="0"/>
              </a:rPr>
              <a:t>a</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苷键）</a:t>
            </a:r>
            <a:b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66"/>
                </a:solidFill>
                <a:latin typeface="Times New Roman" panose="02020603050405020304" pitchFamily="18" charset="0"/>
                <a:cs typeface="Times New Roman" panose="02020603050405020304" pitchFamily="18" charset="0"/>
              </a:rPr>
              <a:t>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Acetyl</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＝乙酰基（</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sz="2000" b="1" dirty="0">
                <a:solidFill>
                  <a:srgbClr val="000066"/>
                </a:solidFill>
                <a:latin typeface="Times New Roman" panose="02020603050405020304" pitchFamily="18" charset="0"/>
                <a:cs typeface="Times New Roman" panose="02020603050405020304" pitchFamily="18" charset="0"/>
              </a:rPr>
              <a:t>1→3</a:t>
            </a:r>
            <a:r>
              <a:rPr lang="zh-CN" altLang="en-US" sz="2000" dirty="0">
                <a:solidFill>
                  <a:srgbClr val="000066"/>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r>
              <a:rPr lang="zh-CN" altLang="en-US" sz="2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酯键）</a:t>
            </a:r>
            <a:r>
              <a:rPr lang="zh-CN"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00966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5347" y="860850"/>
            <a:ext cx="4572000" cy="523220"/>
          </a:xfrm>
          <a:prstGeom prst="rect">
            <a:avLst/>
          </a:prstGeom>
        </p:spPr>
        <p:txBody>
          <a:bodyPr>
            <a:spAutoFit/>
          </a:bodyPr>
          <a:lstStyle/>
          <a:p>
            <a:r>
              <a:rPr lang="zh-CN" altLang="en-US" sz="2800" dirty="0">
                <a:solidFill>
                  <a:srgbClr val="000066"/>
                </a:solidFill>
                <a:latin typeface="NSimSun" panose="02010609030101010101" pitchFamily="49" charset="-122"/>
                <a:ea typeface="NSimSun" panose="02010609030101010101" pitchFamily="49" charset="-122"/>
              </a:rPr>
              <a:t>构成半纤维素的主要糖基</a:t>
            </a:r>
            <a:r>
              <a:rPr lang="zh-CN" altLang="en-US" sz="2800" dirty="0"/>
              <a:t> </a:t>
            </a:r>
          </a:p>
        </p:txBody>
      </p:sp>
      <p:sp>
        <p:nvSpPr>
          <p:cNvPr id="3" name="矩形 2"/>
          <p:cNvSpPr/>
          <p:nvPr/>
        </p:nvSpPr>
        <p:spPr>
          <a:xfrm>
            <a:off x="214483" y="1521230"/>
            <a:ext cx="8746637" cy="3970318"/>
          </a:xfrm>
          <a:prstGeom prst="rect">
            <a:avLst/>
          </a:prstGeom>
        </p:spPr>
        <p:txBody>
          <a:bodyPr wrap="square">
            <a:spAutoFit/>
          </a:bodyPr>
          <a:lstStyle/>
          <a:p>
            <a:pPr marL="342900" indent="-342900">
              <a:lnSpc>
                <a:spcPct val="150000"/>
              </a:lnSpc>
              <a:buFont typeface="Wingdings" panose="05000000000000000000" pitchFamily="2" charset="2"/>
              <a:buChar char="p"/>
            </a:pPr>
            <a:r>
              <a:rPr lang="zh-CN" altLang="en-US" sz="24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五碳糖：</a:t>
            </a:r>
            <a:br>
              <a:rPr lang="zh-CN" altLang="en-US" sz="24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4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木糖</a:t>
            </a:r>
            <a:r>
              <a:rPr lang="en-US" altLang="zh-CN" sz="2400" b="1" dirty="0">
                <a:solidFill>
                  <a:srgbClr val="000066"/>
                </a:solidFill>
                <a:latin typeface="Times New Roman" panose="02020603050405020304" pitchFamily="18" charset="0"/>
                <a:cs typeface="Times New Roman" panose="02020603050405020304" pitchFamily="18" charset="0"/>
              </a:rPr>
              <a:t>(Xylose)</a:t>
            </a:r>
            <a:r>
              <a:rPr lang="zh-CN" altLang="en-US" sz="24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、阿拉伯糖</a:t>
            </a:r>
            <a:r>
              <a:rPr lang="en-US" altLang="zh-CN" sz="2400" b="1" dirty="0">
                <a:solidFill>
                  <a:srgbClr val="000066"/>
                </a:solidFill>
                <a:latin typeface="Times New Roman" panose="02020603050405020304" pitchFamily="18" charset="0"/>
                <a:cs typeface="Times New Roman" panose="02020603050405020304" pitchFamily="18" charset="0"/>
              </a:rPr>
              <a:t>(Arabinose)</a:t>
            </a:r>
          </a:p>
          <a:p>
            <a:pPr marL="342900" indent="-342900">
              <a:lnSpc>
                <a:spcPct val="150000"/>
              </a:lnSpc>
              <a:buFont typeface="Wingdings" panose="05000000000000000000" pitchFamily="2" charset="2"/>
              <a:buChar char="p"/>
            </a:pPr>
            <a:r>
              <a:rPr lang="zh-CN" altLang="en-US" sz="24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六碳糖：</a:t>
            </a:r>
            <a:br>
              <a:rPr lang="zh-CN" altLang="en-US" sz="24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br>
            <a:r>
              <a:rPr lang="zh-CN" altLang="en-US" sz="24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甘露糖</a:t>
            </a:r>
            <a:r>
              <a:rPr lang="en-US" altLang="zh-CN" sz="2400" b="1" dirty="0">
                <a:solidFill>
                  <a:srgbClr val="000066"/>
                </a:solidFill>
                <a:latin typeface="Times New Roman" panose="02020603050405020304" pitchFamily="18" charset="0"/>
                <a:cs typeface="Times New Roman" panose="02020603050405020304" pitchFamily="18" charset="0"/>
              </a:rPr>
              <a:t>(Mannose)</a:t>
            </a:r>
            <a:r>
              <a:rPr lang="zh-CN" altLang="en-US" sz="24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 葡萄糖</a:t>
            </a:r>
            <a:r>
              <a:rPr lang="en-US" altLang="zh-CN" sz="2400" b="1" dirty="0">
                <a:solidFill>
                  <a:srgbClr val="000066"/>
                </a:solidFill>
                <a:latin typeface="Times New Roman" panose="02020603050405020304" pitchFamily="18" charset="0"/>
                <a:cs typeface="Times New Roman" panose="02020603050405020304" pitchFamily="18" charset="0"/>
              </a:rPr>
              <a:t>(Glucose)</a:t>
            </a:r>
            <a:r>
              <a:rPr lang="zh-CN" altLang="en-US" sz="2400" dirty="0">
                <a:solidFill>
                  <a:srgbClr val="000066"/>
                </a:solidFill>
                <a:latin typeface="Times New Roman" panose="02020603050405020304" pitchFamily="18" charset="0"/>
                <a:ea typeface="SimSun" panose="02010600030101010101" pitchFamily="2" charset="-122"/>
                <a:cs typeface="Times New Roman" panose="02020603050405020304" pitchFamily="18" charset="0"/>
              </a:rPr>
              <a:t>、半乳糖</a:t>
            </a:r>
            <a:r>
              <a:rPr lang="en-US" altLang="zh-CN" sz="2400" b="1" dirty="0">
                <a:solidFill>
                  <a:srgbClr val="000066"/>
                </a:solidFill>
                <a:latin typeface="Times New Roman" panose="02020603050405020304" pitchFamily="18" charset="0"/>
                <a:cs typeface="Times New Roman" panose="02020603050405020304" pitchFamily="18" charset="0"/>
              </a:rPr>
              <a:t>(Galactose)</a:t>
            </a:r>
          </a:p>
          <a:p>
            <a:pPr marL="342900" indent="-342900">
              <a:lnSpc>
                <a:spcPct val="150000"/>
              </a:lnSpc>
              <a:buFont typeface="Wingdings" panose="05000000000000000000" pitchFamily="2" charset="2"/>
              <a:buChar char="p"/>
            </a:pPr>
            <a:r>
              <a:rPr lang="zh-CN" altLang="en-US" sz="2400" dirty="0">
                <a:latin typeface="Times New Roman" panose="02020603050405020304" pitchFamily="18" charset="0"/>
                <a:cs typeface="Times New Roman" panose="02020603050405020304" pitchFamily="18" charset="0"/>
              </a:rPr>
              <a:t>糖醛酸： </a:t>
            </a:r>
            <a:br>
              <a:rPr lang="zh-CN" altLang="en-US"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4-0-</a:t>
            </a:r>
            <a:r>
              <a:rPr lang="zh-CN" altLang="en-US" sz="2400" dirty="0">
                <a:latin typeface="Times New Roman" panose="02020603050405020304" pitchFamily="18" charset="0"/>
                <a:cs typeface="Times New Roman" panose="02020603050405020304" pitchFamily="18" charset="0"/>
              </a:rPr>
              <a:t>甲基葡萄糖醛酸 </a:t>
            </a:r>
            <a:r>
              <a:rPr lang="en-US" altLang="zh-CN" sz="2400" dirty="0">
                <a:latin typeface="Times New Roman" panose="02020603050405020304" pitchFamily="18" charset="0"/>
                <a:cs typeface="Times New Roman" panose="02020603050405020304" pitchFamily="18" charset="0"/>
              </a:rPr>
              <a:t>(4-0-Methyl-Glucuronic Acid)</a:t>
            </a:r>
            <a:r>
              <a:rPr lang="zh-CN" altLang="en-US" sz="2400" dirty="0">
                <a:latin typeface="Times New Roman" panose="02020603050405020304" pitchFamily="18" charset="0"/>
                <a:cs typeface="Times New Roman" panose="02020603050405020304" pitchFamily="18" charset="0"/>
              </a:rPr>
              <a:t>、</a:t>
            </a:r>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半乳糖醛酸</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Galacturonic</a:t>
            </a:r>
            <a:r>
              <a:rPr lang="en-US" altLang="zh-CN" sz="2400" dirty="0">
                <a:latin typeface="Times New Roman" panose="02020603050405020304" pitchFamily="18" charset="0"/>
                <a:cs typeface="Times New Roman" panose="02020603050405020304" pitchFamily="18" charset="0"/>
              </a:rPr>
              <a:t> Acid)</a:t>
            </a:r>
            <a:r>
              <a:rPr lang="zh-CN" altLang="en-US" sz="2400" dirty="0">
                <a:latin typeface="Times New Roman" panose="02020603050405020304" pitchFamily="18" charset="0"/>
                <a:cs typeface="Times New Roman" panose="02020603050405020304" pitchFamily="18" charset="0"/>
              </a:rPr>
              <a:t>、葡萄糖醛酸</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Glucuronic</a:t>
            </a:r>
            <a:r>
              <a:rPr lang="en-US" altLang="zh-CN" sz="2400" dirty="0">
                <a:latin typeface="Times New Roman" panose="02020603050405020304" pitchFamily="18" charset="0"/>
                <a:cs typeface="Times New Roman" panose="02020603050405020304" pitchFamily="18" charset="0"/>
              </a:rPr>
              <a:t> Acid)</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1424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3248" y="1455887"/>
            <a:ext cx="7415562" cy="2308324"/>
          </a:xfrm>
          <a:prstGeom prst="rect">
            <a:avLst/>
          </a:prstGeom>
        </p:spPr>
        <p:txBody>
          <a:bodyPr wrap="square">
            <a:spAutoFit/>
          </a:bodyPr>
          <a:lstStyle/>
          <a:p>
            <a:r>
              <a:rPr lang="en-US" altLang="zh-CN" sz="2400" dirty="0">
                <a:solidFill>
                  <a:srgbClr val="000066"/>
                </a:solidFill>
                <a:latin typeface="NSimSun" panose="02010609030101010101" pitchFamily="49" charset="-122"/>
                <a:ea typeface="NSimSun" panose="02010609030101010101" pitchFamily="49" charset="-122"/>
              </a:rPr>
              <a:t>2</a:t>
            </a:r>
            <a:r>
              <a:rPr lang="zh-CN" altLang="en-US" sz="2400" dirty="0">
                <a:solidFill>
                  <a:srgbClr val="000066"/>
                </a:solidFill>
                <a:latin typeface="NSimSun" panose="02010609030101010101" pitchFamily="49" charset="-122"/>
                <a:ea typeface="NSimSun" panose="02010609030101010101" pitchFamily="49" charset="-122"/>
              </a:rPr>
              <a:t>．聚葡萄糖甘露糖</a:t>
            </a:r>
            <a:r>
              <a:rPr lang="en-US" altLang="zh-CN" sz="2400" b="1" dirty="0">
                <a:solidFill>
                  <a:srgbClr val="000066"/>
                </a:solidFill>
                <a:latin typeface="Calibri-Bold"/>
              </a:rPr>
              <a:t>(</a:t>
            </a:r>
            <a:r>
              <a:rPr lang="en-US" altLang="zh-CN" sz="2400" b="1" dirty="0" err="1">
                <a:solidFill>
                  <a:srgbClr val="000066"/>
                </a:solidFill>
                <a:latin typeface="Calibri-Bold"/>
              </a:rPr>
              <a:t>glucomannan</a:t>
            </a:r>
            <a:r>
              <a:rPr lang="en-US" altLang="zh-CN" sz="2400" b="1" dirty="0">
                <a:solidFill>
                  <a:srgbClr val="000066"/>
                </a:solidFill>
                <a:latin typeface="Calibri-Bold"/>
              </a:rPr>
              <a:t>)</a:t>
            </a:r>
          </a:p>
          <a:p>
            <a:br>
              <a:rPr lang="en-US" altLang="zh-CN" sz="2400" b="1" dirty="0">
                <a:solidFill>
                  <a:srgbClr val="000066"/>
                </a:solidFill>
                <a:latin typeface="Calibri-Bold"/>
              </a:rPr>
            </a:br>
            <a:r>
              <a:rPr lang="zh-CN" altLang="en-US" sz="2400" dirty="0">
                <a:solidFill>
                  <a:srgbClr val="000066"/>
                </a:solidFill>
                <a:latin typeface="NSimSun" panose="02010609030101010101" pitchFamily="49" charset="-122"/>
                <a:ea typeface="NSimSun" panose="02010609030101010101" pitchFamily="49" charset="-122"/>
              </a:rPr>
              <a:t>（</a:t>
            </a:r>
            <a:r>
              <a:rPr lang="en-US" altLang="zh-CN" sz="2400" dirty="0">
                <a:solidFill>
                  <a:srgbClr val="000066"/>
                </a:solidFill>
                <a:latin typeface="NSimSun" panose="02010609030101010101" pitchFamily="49" charset="-122"/>
                <a:ea typeface="NSimSun" panose="02010609030101010101" pitchFamily="49" charset="-122"/>
              </a:rPr>
              <a:t>1</a:t>
            </a:r>
            <a:r>
              <a:rPr lang="zh-CN" altLang="en-US" sz="2400" dirty="0">
                <a:solidFill>
                  <a:srgbClr val="000066"/>
                </a:solidFill>
                <a:latin typeface="NSimSun" panose="02010609030101010101" pitchFamily="49" charset="-122"/>
                <a:ea typeface="NSimSun" panose="02010609030101010101" pitchFamily="49" charset="-122"/>
              </a:rPr>
              <a:t>）聚葡萄糖甘露糖一般在阔叶木中的含量为</a:t>
            </a:r>
            <a:r>
              <a:rPr lang="en-US" altLang="zh-CN" sz="2400" dirty="0">
                <a:solidFill>
                  <a:srgbClr val="000066"/>
                </a:solidFill>
                <a:latin typeface="NSimSun" panose="02010609030101010101" pitchFamily="49" charset="-122"/>
                <a:ea typeface="NSimSun" panose="02010609030101010101" pitchFamily="49" charset="-122"/>
              </a:rPr>
              <a:t>3%</a:t>
            </a:r>
            <a:r>
              <a:rPr lang="en-US" altLang="zh-CN" sz="2400" dirty="0">
                <a:solidFill>
                  <a:srgbClr val="000066"/>
                </a:solidFill>
                <a:latin typeface="Calibri" panose="020F0502020204030204" pitchFamily="34" charset="0"/>
              </a:rPr>
              <a:t>~</a:t>
            </a:r>
            <a:r>
              <a:rPr lang="en-US" altLang="zh-CN" sz="2400" dirty="0">
                <a:solidFill>
                  <a:srgbClr val="000066"/>
                </a:solidFill>
                <a:latin typeface="NSimSun" panose="02010609030101010101" pitchFamily="49" charset="-122"/>
                <a:ea typeface="NSimSun" panose="02010609030101010101" pitchFamily="49" charset="-122"/>
              </a:rPr>
              <a:t>5%</a:t>
            </a:r>
            <a:r>
              <a:rPr lang="zh-CN" altLang="en-US" sz="2400" dirty="0">
                <a:solidFill>
                  <a:srgbClr val="000066"/>
                </a:solidFill>
                <a:latin typeface="NSimSun" panose="02010609030101010101" pitchFamily="49" charset="-122"/>
                <a:ea typeface="NSimSun" panose="02010609030101010101" pitchFamily="49" charset="-122"/>
              </a:rPr>
              <a:t>；</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a:t>
            </a:r>
            <a:r>
              <a:rPr lang="en-US" altLang="zh-CN" sz="2400" dirty="0">
                <a:solidFill>
                  <a:srgbClr val="000066"/>
                </a:solidFill>
                <a:latin typeface="NSimSun" panose="02010609030101010101" pitchFamily="49" charset="-122"/>
                <a:ea typeface="NSimSun" panose="02010609030101010101" pitchFamily="49" charset="-122"/>
              </a:rPr>
              <a:t>2</a:t>
            </a:r>
            <a:r>
              <a:rPr lang="zh-CN" altLang="en-US" sz="2400" dirty="0">
                <a:solidFill>
                  <a:srgbClr val="000066"/>
                </a:solidFill>
                <a:latin typeface="NSimSun" panose="02010609030101010101" pitchFamily="49" charset="-122"/>
                <a:ea typeface="NSimSun" panose="02010609030101010101" pitchFamily="49" charset="-122"/>
              </a:rPr>
              <a:t>）葡萄糖基与甘露糖基的比例为：</a:t>
            </a:r>
            <a:r>
              <a:rPr lang="en-US" altLang="zh-CN" sz="2400" dirty="0">
                <a:solidFill>
                  <a:srgbClr val="000066"/>
                </a:solidFill>
                <a:latin typeface="NSimSun" panose="02010609030101010101" pitchFamily="49" charset="-122"/>
                <a:ea typeface="NSimSun" panose="02010609030101010101" pitchFamily="49" charset="-122"/>
              </a:rPr>
              <a:t>1:2</a:t>
            </a:r>
            <a:r>
              <a:rPr lang="en-US" altLang="zh-CN" sz="2400" dirty="0">
                <a:solidFill>
                  <a:srgbClr val="000066"/>
                </a:solidFill>
                <a:latin typeface="Calibri" panose="020F0502020204030204" pitchFamily="34" charset="0"/>
              </a:rPr>
              <a:t>~</a:t>
            </a:r>
            <a:r>
              <a:rPr lang="en-US" altLang="zh-CN" sz="2400" dirty="0">
                <a:solidFill>
                  <a:srgbClr val="000066"/>
                </a:solidFill>
                <a:latin typeface="NSimSun" panose="02010609030101010101" pitchFamily="49" charset="-122"/>
                <a:ea typeface="NSimSun" panose="02010609030101010101" pitchFamily="49" charset="-122"/>
              </a:rPr>
              <a:t>1:1</a:t>
            </a:r>
            <a:r>
              <a:rPr lang="zh-CN" altLang="en-US" sz="2400" dirty="0">
                <a:solidFill>
                  <a:srgbClr val="000066"/>
                </a:solidFill>
                <a:latin typeface="NSimSun" panose="02010609030101010101" pitchFamily="49" charset="-122"/>
                <a:ea typeface="NSimSun" panose="02010609030101010101" pitchFamily="49" charset="-122"/>
              </a:rPr>
              <a:t>；</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a:t>
            </a:r>
            <a:r>
              <a:rPr lang="en-US" altLang="zh-CN" sz="2400" dirty="0">
                <a:solidFill>
                  <a:srgbClr val="000066"/>
                </a:solidFill>
                <a:latin typeface="NSimSun" panose="02010609030101010101" pitchFamily="49" charset="-122"/>
                <a:ea typeface="NSimSun" panose="02010609030101010101" pitchFamily="49" charset="-122"/>
              </a:rPr>
              <a:t>3</a:t>
            </a:r>
            <a:r>
              <a:rPr lang="zh-CN" altLang="en-US" sz="2400" dirty="0">
                <a:solidFill>
                  <a:srgbClr val="000066"/>
                </a:solidFill>
                <a:latin typeface="NSimSun" panose="02010609030101010101" pitchFamily="49" charset="-122"/>
                <a:ea typeface="NSimSun" panose="02010609030101010101" pitchFamily="49" charset="-122"/>
              </a:rPr>
              <a:t>）</a:t>
            </a:r>
            <a:r>
              <a:rPr lang="zh-CN" altLang="en-US" sz="2400" dirty="0">
                <a:solidFill>
                  <a:srgbClr val="002060"/>
                </a:solidFill>
                <a:latin typeface="NSimSun" panose="02010609030101010101" pitchFamily="49" charset="-122"/>
                <a:ea typeface="NSimSun" panose="02010609030101010101" pitchFamily="49" charset="-122"/>
              </a:rPr>
              <a:t>乙酰基连接在甘露糖基环的</a:t>
            </a:r>
            <a:r>
              <a:rPr lang="en-US" altLang="zh-CN" sz="2400" dirty="0">
                <a:solidFill>
                  <a:srgbClr val="002060"/>
                </a:solidFill>
                <a:latin typeface="NSimSun" panose="02010609030101010101" pitchFamily="49" charset="-122"/>
                <a:ea typeface="NSimSun" panose="02010609030101010101" pitchFamily="49" charset="-122"/>
              </a:rPr>
              <a:t>C2</a:t>
            </a:r>
            <a:r>
              <a:rPr lang="zh-CN" altLang="en-US" sz="2400" dirty="0">
                <a:solidFill>
                  <a:srgbClr val="002060"/>
                </a:solidFill>
                <a:latin typeface="NSimSun" panose="02010609030101010101" pitchFamily="49" charset="-122"/>
                <a:ea typeface="NSimSun" panose="02010609030101010101" pitchFamily="49" charset="-122"/>
              </a:rPr>
              <a:t>或</a:t>
            </a:r>
            <a:r>
              <a:rPr lang="en-US" altLang="zh-CN" sz="2400" dirty="0">
                <a:solidFill>
                  <a:srgbClr val="002060"/>
                </a:solidFill>
                <a:latin typeface="NSimSun" panose="02010609030101010101" pitchFamily="49" charset="-122"/>
                <a:ea typeface="NSimSun" panose="02010609030101010101" pitchFamily="49" charset="-122"/>
              </a:rPr>
              <a:t>C3</a:t>
            </a:r>
            <a:r>
              <a:rPr lang="zh-CN" altLang="en-US" sz="2400" dirty="0">
                <a:solidFill>
                  <a:srgbClr val="002060"/>
                </a:solidFill>
                <a:latin typeface="NSimSun" panose="02010609030101010101" pitchFamily="49" charset="-122"/>
                <a:ea typeface="NSimSun" panose="02010609030101010101" pitchFamily="49" charset="-122"/>
              </a:rPr>
              <a:t>位置上，乙酰化度接近</a:t>
            </a:r>
            <a:r>
              <a:rPr lang="en-US" altLang="zh-CN" sz="2400" dirty="0">
                <a:solidFill>
                  <a:srgbClr val="002060"/>
                </a:solidFill>
                <a:latin typeface="NSimSun" panose="02010609030101010101" pitchFamily="49" charset="-122"/>
                <a:ea typeface="NSimSun" panose="02010609030101010101" pitchFamily="49" charset="-122"/>
              </a:rPr>
              <a:t>30% </a:t>
            </a:r>
            <a:r>
              <a:rPr lang="zh-CN" altLang="en-US" sz="2400" dirty="0">
                <a:solidFill>
                  <a:srgbClr val="002060"/>
                </a:solidFill>
                <a:latin typeface="SimSun" panose="02010600030101010101" pitchFamily="2" charset="-122"/>
                <a:ea typeface="SimSun" panose="02010600030101010101" pitchFamily="2" charset="-122"/>
              </a:rPr>
              <a:t>。</a:t>
            </a:r>
            <a:r>
              <a:rPr lang="zh-CN" altLang="en-US" sz="2400" dirty="0">
                <a:solidFill>
                  <a:srgbClr val="002060"/>
                </a:solidFill>
              </a:rPr>
              <a:t>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087" y="4116733"/>
            <a:ext cx="6701883" cy="1976411"/>
          </a:xfrm>
          <a:prstGeom prst="rect">
            <a:avLst/>
          </a:prstGeom>
        </p:spPr>
      </p:pic>
    </p:spTree>
    <p:extLst>
      <p:ext uri="{BB962C8B-B14F-4D97-AF65-F5344CB8AC3E}">
        <p14:creationId xmlns:p14="http://schemas.microsoft.com/office/powerpoint/2010/main" val="460102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25" y="1328502"/>
            <a:ext cx="7627434" cy="3990896"/>
          </a:xfrm>
          <a:prstGeom prst="rect">
            <a:avLst/>
          </a:prstGeom>
        </p:spPr>
      </p:pic>
    </p:spTree>
    <p:extLst>
      <p:ext uri="{BB962C8B-B14F-4D97-AF65-F5344CB8AC3E}">
        <p14:creationId xmlns:p14="http://schemas.microsoft.com/office/powerpoint/2010/main" val="137467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3245" y="897442"/>
            <a:ext cx="7404411" cy="1938992"/>
          </a:xfrm>
          <a:prstGeom prst="rect">
            <a:avLst/>
          </a:prstGeom>
        </p:spPr>
        <p:txBody>
          <a:bodyPr wrap="square">
            <a:spAutoFit/>
          </a:bodyPr>
          <a:lstStyle/>
          <a:p>
            <a:r>
              <a:rPr lang="en-US" altLang="zh-CN" sz="2400" dirty="0">
                <a:solidFill>
                  <a:srgbClr val="000066"/>
                </a:solidFill>
                <a:latin typeface="NSimSun" panose="02010609030101010101" pitchFamily="49" charset="-122"/>
                <a:ea typeface="NSimSun" panose="02010609030101010101" pitchFamily="49" charset="-122"/>
              </a:rPr>
              <a:t>3</a:t>
            </a:r>
            <a:r>
              <a:rPr lang="zh-CN" altLang="en-US" sz="2400" dirty="0">
                <a:solidFill>
                  <a:srgbClr val="000066"/>
                </a:solidFill>
                <a:latin typeface="NSimSun" panose="02010609030101010101" pitchFamily="49" charset="-122"/>
                <a:ea typeface="NSimSun" panose="02010609030101010101" pitchFamily="49" charset="-122"/>
              </a:rPr>
              <a:t>．聚鼠李糖半乳糖醛酸木糖</a:t>
            </a:r>
            <a:endParaRPr lang="en-US" altLang="zh-CN" sz="2400" dirty="0">
              <a:solidFill>
                <a:srgbClr val="000066"/>
              </a:solidFill>
              <a:latin typeface="NSimSun" panose="02010609030101010101" pitchFamily="49" charset="-122"/>
              <a:ea typeface="NSimSun" panose="02010609030101010101" pitchFamily="49" charset="-122"/>
            </a:endParaRPr>
          </a:p>
          <a:p>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桦木半纤维素中含有聚鼠李糖半乳糖醛酸木糖，鼠李糖基联接在两个相邻木糖基与半乳糖醛酸基之间。</a:t>
            </a:r>
            <a:r>
              <a:rPr lang="zh-CN" altLang="en-US" sz="2400" dirty="0"/>
              <a:t> </a:t>
            </a:r>
            <a:br>
              <a:rPr lang="zh-CN" altLang="en-US" sz="2400" dirty="0"/>
            </a:br>
            <a:endParaRPr lang="zh-CN" altLang="en-US" sz="2400"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245" y="2631673"/>
            <a:ext cx="7437866" cy="3313790"/>
          </a:xfrm>
          <a:prstGeom prst="rect">
            <a:avLst/>
          </a:prstGeom>
        </p:spPr>
      </p:pic>
    </p:spTree>
    <p:extLst>
      <p:ext uri="{BB962C8B-B14F-4D97-AF65-F5344CB8AC3E}">
        <p14:creationId xmlns:p14="http://schemas.microsoft.com/office/powerpoint/2010/main" val="3239490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2132" y="1498931"/>
            <a:ext cx="7460167" cy="3046988"/>
          </a:xfrm>
          <a:prstGeom prst="rect">
            <a:avLst/>
          </a:prstGeom>
        </p:spPr>
        <p:txBody>
          <a:bodyPr wrap="square">
            <a:spAutoFit/>
          </a:bodyPr>
          <a:lstStyle/>
          <a:p>
            <a:r>
              <a:rPr lang="en-US" altLang="zh-CN" sz="2400" dirty="0">
                <a:solidFill>
                  <a:srgbClr val="000066"/>
                </a:solidFill>
                <a:latin typeface="NSimSun" panose="02010609030101010101" pitchFamily="49" charset="-122"/>
                <a:ea typeface="NSimSun" panose="02010609030101010101" pitchFamily="49" charset="-122"/>
              </a:rPr>
              <a:t>4. </a:t>
            </a:r>
            <a:r>
              <a:rPr lang="zh-CN" altLang="en-US" sz="2400" dirty="0">
                <a:solidFill>
                  <a:srgbClr val="000066"/>
                </a:solidFill>
                <a:latin typeface="NSimSun" panose="02010609030101010101" pitchFamily="49" charset="-122"/>
                <a:ea typeface="NSimSun" panose="02010609030101010101" pitchFamily="49" charset="-122"/>
              </a:rPr>
              <a:t>聚木糖葡萄糖类</a:t>
            </a:r>
            <a:endParaRPr lang="en-US" altLang="zh-CN" sz="2400" dirty="0">
              <a:solidFill>
                <a:srgbClr val="000066"/>
              </a:solidFill>
              <a:latin typeface="NSimSun" panose="02010609030101010101" pitchFamily="49" charset="-122"/>
              <a:ea typeface="NSimSun" panose="02010609030101010101" pitchFamily="49" charset="-122"/>
            </a:endParaRPr>
          </a:p>
          <a:p>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在</a:t>
            </a:r>
            <a:r>
              <a:rPr lang="zh-CN" altLang="en-US" sz="2400" dirty="0">
                <a:solidFill>
                  <a:srgbClr val="FF0000"/>
                </a:solidFill>
                <a:latin typeface="NSimSun" panose="02010609030101010101" pitchFamily="49" charset="-122"/>
                <a:ea typeface="NSimSun" panose="02010609030101010101" pitchFamily="49" charset="-122"/>
              </a:rPr>
              <a:t>阔叶材细胞初生壁中</a:t>
            </a:r>
            <a:r>
              <a:rPr lang="zh-CN" altLang="en-US" sz="2400" dirty="0">
                <a:solidFill>
                  <a:srgbClr val="000066"/>
                </a:solidFill>
                <a:latin typeface="NSimSun" panose="02010609030101010101" pitchFamily="49" charset="-122"/>
                <a:ea typeface="NSimSun" panose="02010609030101010101" pitchFamily="49" charset="-122"/>
              </a:rPr>
              <a:t>还含有较大量的聚木糖葡萄糖类半纤维素，其在初生壁中的含量达</a:t>
            </a:r>
            <a:r>
              <a:rPr lang="en-US" altLang="zh-CN" sz="2400" dirty="0">
                <a:solidFill>
                  <a:srgbClr val="000066"/>
                </a:solidFill>
                <a:latin typeface="NSimSun" panose="02010609030101010101" pitchFamily="49" charset="-122"/>
                <a:ea typeface="NSimSun" panose="02010609030101010101" pitchFamily="49" charset="-122"/>
              </a:rPr>
              <a:t>20%</a:t>
            </a:r>
            <a:r>
              <a:rPr lang="en-US" altLang="zh-CN" sz="2400" dirty="0">
                <a:solidFill>
                  <a:srgbClr val="000066"/>
                </a:solidFill>
                <a:latin typeface="Calibri" panose="020F0502020204030204" pitchFamily="34" charset="0"/>
              </a:rPr>
              <a:t>~</a:t>
            </a:r>
            <a:r>
              <a:rPr lang="en-US" altLang="zh-CN" sz="2400" dirty="0">
                <a:solidFill>
                  <a:srgbClr val="000066"/>
                </a:solidFill>
                <a:latin typeface="NSimSun" panose="02010609030101010101" pitchFamily="49" charset="-122"/>
                <a:ea typeface="NSimSun" panose="02010609030101010101" pitchFamily="49" charset="-122"/>
              </a:rPr>
              <a:t>25%</a:t>
            </a:r>
            <a:r>
              <a:rPr lang="zh-CN" altLang="en-US" sz="2400" dirty="0">
                <a:solidFill>
                  <a:srgbClr val="000066"/>
                </a:solidFill>
                <a:latin typeface="NSimSun" panose="02010609030101010101" pitchFamily="49" charset="-122"/>
                <a:ea typeface="NSimSun" panose="02010609030101010101" pitchFamily="49" charset="-122"/>
              </a:rPr>
              <a:t>。其特点：</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a:t>
            </a:r>
            <a:r>
              <a:rPr lang="en-US" altLang="zh-CN" sz="2400" dirty="0">
                <a:solidFill>
                  <a:srgbClr val="000066"/>
                </a:solidFill>
                <a:latin typeface="NSimSun" panose="02010609030101010101" pitchFamily="49" charset="-122"/>
                <a:ea typeface="NSimSun" panose="02010609030101010101" pitchFamily="49" charset="-122"/>
              </a:rPr>
              <a:t>1</a:t>
            </a:r>
            <a:r>
              <a:rPr lang="zh-CN" altLang="en-US" sz="2400" dirty="0">
                <a:solidFill>
                  <a:srgbClr val="000066"/>
                </a:solidFill>
                <a:latin typeface="NSimSun" panose="02010609030101010101" pitchFamily="49" charset="-122"/>
                <a:ea typeface="NSimSun" panose="02010609030101010101" pitchFamily="49" charset="-122"/>
              </a:rPr>
              <a:t>）主链由</a:t>
            </a:r>
            <a:r>
              <a:rPr lang="en-US" altLang="zh-CN" sz="2400" dirty="0">
                <a:solidFill>
                  <a:srgbClr val="000066"/>
                </a:solidFill>
                <a:latin typeface="NSimSun" panose="02010609030101010101" pitchFamily="49" charset="-122"/>
                <a:ea typeface="NSimSun" panose="02010609030101010101" pitchFamily="49" charset="-122"/>
              </a:rPr>
              <a:t>β -D-</a:t>
            </a:r>
            <a:r>
              <a:rPr lang="zh-CN" altLang="en-US" sz="2400" dirty="0">
                <a:solidFill>
                  <a:srgbClr val="000066"/>
                </a:solidFill>
                <a:latin typeface="NSimSun" panose="02010609030101010101" pitchFamily="49" charset="-122"/>
                <a:ea typeface="NSimSun" panose="02010609030101010101" pitchFamily="49" charset="-122"/>
              </a:rPr>
              <a:t>葡萄糖基构成；</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a:t>
            </a:r>
            <a:r>
              <a:rPr lang="en-US" altLang="zh-CN" sz="2400" dirty="0">
                <a:solidFill>
                  <a:srgbClr val="000066"/>
                </a:solidFill>
                <a:latin typeface="NSimSun" panose="02010609030101010101" pitchFamily="49" charset="-122"/>
                <a:ea typeface="NSimSun" panose="02010609030101010101" pitchFamily="49" charset="-122"/>
              </a:rPr>
              <a:t>2</a:t>
            </a:r>
            <a:r>
              <a:rPr lang="zh-CN" altLang="en-US" sz="2400" dirty="0">
                <a:solidFill>
                  <a:srgbClr val="000066"/>
                </a:solidFill>
                <a:latin typeface="NSimSun" panose="02010609030101010101" pitchFamily="49" charset="-122"/>
                <a:ea typeface="NSimSun" panose="02010609030101010101" pitchFamily="49" charset="-122"/>
              </a:rPr>
              <a:t>）主链的糖基的</a:t>
            </a:r>
            <a:r>
              <a:rPr lang="en-US" altLang="zh-CN" sz="2400" dirty="0">
                <a:solidFill>
                  <a:srgbClr val="000066"/>
                </a:solidFill>
                <a:latin typeface="NSimSun" panose="02010609030101010101" pitchFamily="49" charset="-122"/>
                <a:ea typeface="NSimSun" panose="02010609030101010101" pitchFamily="49" charset="-122"/>
              </a:rPr>
              <a:t>C6</a:t>
            </a:r>
            <a:r>
              <a:rPr lang="zh-CN" altLang="en-US" sz="2400" dirty="0">
                <a:solidFill>
                  <a:srgbClr val="000066"/>
                </a:solidFill>
                <a:latin typeface="NSimSun" panose="02010609030101010101" pitchFamily="49" charset="-122"/>
                <a:ea typeface="NSimSun" panose="02010609030101010101" pitchFamily="49" charset="-122"/>
              </a:rPr>
              <a:t>位置上链有</a:t>
            </a:r>
            <a:r>
              <a:rPr lang="en-US" altLang="zh-CN" sz="2400" dirty="0">
                <a:solidFill>
                  <a:srgbClr val="000066"/>
                </a:solidFill>
                <a:latin typeface="NSimSun" panose="02010609030101010101" pitchFamily="49" charset="-122"/>
                <a:ea typeface="NSimSun" panose="02010609030101010101" pitchFamily="49" charset="-122"/>
              </a:rPr>
              <a:t>α -D-</a:t>
            </a:r>
            <a:r>
              <a:rPr lang="zh-CN" altLang="en-US" sz="2400" dirty="0">
                <a:solidFill>
                  <a:srgbClr val="000066"/>
                </a:solidFill>
                <a:latin typeface="NSimSun" panose="02010609030101010101" pitchFamily="49" charset="-122"/>
                <a:ea typeface="NSimSun" panose="02010609030101010101" pitchFamily="49" charset="-122"/>
              </a:rPr>
              <a:t>木糖基；</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a:t>
            </a:r>
            <a:r>
              <a:rPr lang="en-US" altLang="zh-CN" sz="2400" dirty="0">
                <a:solidFill>
                  <a:srgbClr val="000066"/>
                </a:solidFill>
                <a:latin typeface="NSimSun" panose="02010609030101010101" pitchFamily="49" charset="-122"/>
                <a:ea typeface="NSimSun" panose="02010609030101010101" pitchFamily="49" charset="-122"/>
              </a:rPr>
              <a:t>3</a:t>
            </a:r>
            <a:r>
              <a:rPr lang="zh-CN" altLang="en-US" sz="2400" dirty="0">
                <a:solidFill>
                  <a:srgbClr val="000066"/>
                </a:solidFill>
                <a:latin typeface="NSimSun" panose="02010609030101010101" pitchFamily="49" charset="-122"/>
                <a:ea typeface="NSimSun" panose="02010609030101010101" pitchFamily="49" charset="-122"/>
              </a:rPr>
              <a:t>）木糖基上有时还连接有岩藻糖和乙酰基。</a:t>
            </a:r>
            <a:r>
              <a:rPr lang="zh-CN" altLang="en-US" sz="2400" dirty="0"/>
              <a:t> </a:t>
            </a:r>
            <a:br>
              <a:rPr lang="zh-CN" altLang="en-US" sz="2400" dirty="0"/>
            </a:br>
            <a:endParaRPr lang="zh-CN" altLang="en-US" sz="2400" dirty="0"/>
          </a:p>
        </p:txBody>
      </p:sp>
    </p:spTree>
    <p:extLst>
      <p:ext uri="{BB962C8B-B14F-4D97-AF65-F5344CB8AC3E}">
        <p14:creationId xmlns:p14="http://schemas.microsoft.com/office/powerpoint/2010/main" val="2605207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30" y="1507005"/>
            <a:ext cx="7571678" cy="4147739"/>
          </a:xfrm>
          <a:prstGeom prst="rect">
            <a:avLst/>
          </a:prstGeom>
        </p:spPr>
      </p:pic>
    </p:spTree>
    <p:extLst>
      <p:ext uri="{BB962C8B-B14F-4D97-AF65-F5344CB8AC3E}">
        <p14:creationId xmlns:p14="http://schemas.microsoft.com/office/powerpoint/2010/main" val="631009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1096" y="890529"/>
            <a:ext cx="7478232" cy="4546566"/>
          </a:xfrm>
          <a:prstGeom prst="rect">
            <a:avLst/>
          </a:prstGeom>
        </p:spPr>
        <p:txBody>
          <a:bodyPr wrap="square">
            <a:spAutoFit/>
          </a:bodyPr>
          <a:lstStyle/>
          <a:p>
            <a:pPr>
              <a:lnSpc>
                <a:spcPct val="150000"/>
              </a:lnSpc>
            </a:pPr>
            <a:r>
              <a:rPr lang="zh-CN" altLang="en-US" sz="28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（三）禾本科植物的主要半纤维素的类型及化学结构式</a:t>
            </a:r>
            <a:endParaRPr lang="en-US" altLang="zh-CN" sz="28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endParaRPr>
          </a:p>
          <a:p>
            <a:pPr>
              <a:lnSpc>
                <a:spcPct val="150000"/>
              </a:lnSpc>
            </a:pPr>
            <a:br>
              <a:rPr lang="zh-CN" altLang="en-US" sz="28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b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禾本科植物的半纤维素主要是聚木糖类。在这类植物中，已发现了不同分子特性的聚木糖。</a:t>
            </a:r>
            <a:r>
              <a:rPr lang="zh-CN" altLang="en-US" sz="2400" dirty="0">
                <a:latin typeface="Times New Roman" panose="02020603050405020304" pitchFamily="18" charset="0"/>
                <a:cs typeface="Times New Roman" panose="02020603050405020304" pitchFamily="18" charset="0"/>
              </a:rPr>
              <a:t> </a:t>
            </a:r>
            <a:br>
              <a:rPr lang="zh-CN" altLang="en-US" sz="28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西班牙草中主要存在只由木糖基构成的线状均一的聚木糖；</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热带草中主要是高分枝度的聚木糖；</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 </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禾草类中主要是聚阿拉伯糖</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-4-O-</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甲基葡萄糖醛酸木糖。 </a:t>
            </a:r>
          </a:p>
        </p:txBody>
      </p:sp>
    </p:spTree>
    <p:extLst>
      <p:ext uri="{BB962C8B-B14F-4D97-AF65-F5344CB8AC3E}">
        <p14:creationId xmlns:p14="http://schemas.microsoft.com/office/powerpoint/2010/main" val="369158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8283" y="769434"/>
            <a:ext cx="1422184" cy="461665"/>
          </a:xfrm>
          <a:prstGeom prst="rect">
            <a:avLst/>
          </a:prstGeom>
          <a:noFill/>
        </p:spPr>
        <p:txBody>
          <a:bodyPr wrap="none" rtlCol="0">
            <a:spAutoFit/>
          </a:bodyPr>
          <a:lstStyle/>
          <a:p>
            <a:r>
              <a:rPr lang="en-US" altLang="zh-CN" sz="2400" dirty="0"/>
              <a:t>1.</a:t>
            </a:r>
            <a:r>
              <a:rPr lang="zh-CN" altLang="en-US" sz="2400" dirty="0"/>
              <a:t>小麦秆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283" y="1686494"/>
            <a:ext cx="7638585" cy="3868220"/>
          </a:xfrm>
          <a:prstGeom prst="rect">
            <a:avLst/>
          </a:prstGeom>
        </p:spPr>
      </p:pic>
    </p:spTree>
    <p:extLst>
      <p:ext uri="{BB962C8B-B14F-4D97-AF65-F5344CB8AC3E}">
        <p14:creationId xmlns:p14="http://schemas.microsoft.com/office/powerpoint/2010/main" val="4158343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6703" y="1159727"/>
            <a:ext cx="1114408" cy="461665"/>
          </a:xfrm>
          <a:prstGeom prst="rect">
            <a:avLst/>
          </a:prstGeom>
          <a:noFill/>
        </p:spPr>
        <p:txBody>
          <a:bodyPr wrap="none" rtlCol="0">
            <a:spAutoFit/>
          </a:bodyPr>
          <a:lstStyle/>
          <a:p>
            <a:r>
              <a:rPr lang="en-US" altLang="zh-CN" sz="2400" dirty="0"/>
              <a:t>2.</a:t>
            </a:r>
            <a:r>
              <a:rPr lang="zh-CN" altLang="en-US" sz="2400" dirty="0"/>
              <a:t>稻草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76" y="1621392"/>
            <a:ext cx="7237142" cy="2463260"/>
          </a:xfrm>
          <a:prstGeom prst="rect">
            <a:avLst/>
          </a:prstGeom>
        </p:spPr>
      </p:pic>
      <p:sp>
        <p:nvSpPr>
          <p:cNvPr id="4" name="矩形 3"/>
          <p:cNvSpPr/>
          <p:nvPr/>
        </p:nvSpPr>
        <p:spPr>
          <a:xfrm>
            <a:off x="1338146" y="4786765"/>
            <a:ext cx="4572000" cy="1323439"/>
          </a:xfrm>
          <a:prstGeom prst="rect">
            <a:avLst/>
          </a:prstGeom>
        </p:spPr>
        <p:txBody>
          <a:bodyPr>
            <a:spAutoFit/>
          </a:bodyPr>
          <a:lstStyle/>
          <a:p>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主链： </a:t>
            </a:r>
            <a:r>
              <a:rPr lang="en-US" altLang="zh-CN" sz="2000" dirty="0">
                <a:solidFill>
                  <a:srgbClr val="000000"/>
                </a:solidFill>
                <a:latin typeface="Times New Roman" panose="02020603050405020304" pitchFamily="18" charset="0"/>
                <a:cs typeface="Times New Roman" panose="02020603050405020304" pitchFamily="18" charset="0"/>
              </a:rPr>
              <a:t>β-D-</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吡喃式木糖基</a:t>
            </a:r>
            <a:b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1→4</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β</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苷键</a:t>
            </a:r>
            <a:b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枝链： </a:t>
            </a:r>
            <a:r>
              <a:rPr lang="en-US" altLang="zh-CN" sz="2000" dirty="0">
                <a:solidFill>
                  <a:srgbClr val="000000"/>
                </a:solidFill>
                <a:latin typeface="Times New Roman" panose="02020603050405020304" pitchFamily="18" charset="0"/>
                <a:cs typeface="Times New Roman" panose="02020603050405020304" pitchFamily="18" charset="0"/>
              </a:rPr>
              <a:t>α-L-</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呋喃式阿拉伯糖（</a:t>
            </a:r>
            <a:r>
              <a:rPr lang="en-US" altLang="zh-CN" sz="2000" dirty="0">
                <a:solidFill>
                  <a:srgbClr val="000000"/>
                </a:solidFill>
                <a:latin typeface="Times New Roman" panose="02020603050405020304" pitchFamily="18" charset="0"/>
                <a:cs typeface="Times New Roman" panose="02020603050405020304" pitchFamily="18" charset="0"/>
              </a:rPr>
              <a:t>C3</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a:t>
            </a:r>
            <a:b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α-D-</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吡喃式葡萄糖醛酸基（</a:t>
            </a:r>
            <a:r>
              <a:rPr lang="en-US" altLang="zh-CN" sz="2000" dirty="0">
                <a:solidFill>
                  <a:srgbClr val="000000"/>
                </a:solidFill>
                <a:latin typeface="Times New Roman" panose="02020603050405020304" pitchFamily="18" charset="0"/>
                <a:cs typeface="Times New Roman" panose="02020603050405020304" pitchFamily="18" charset="0"/>
              </a:rPr>
              <a:t>C2</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8738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7853" y="942498"/>
            <a:ext cx="4572000" cy="461665"/>
          </a:xfrm>
          <a:prstGeom prst="rect">
            <a:avLst/>
          </a:prstGeom>
        </p:spPr>
        <p:txBody>
          <a:bodyPr>
            <a:spAutoFit/>
          </a:bodyPr>
          <a:lstStyle/>
          <a:p>
            <a:r>
              <a:rPr lang="en-US" altLang="zh-CN" sz="2400" dirty="0">
                <a:solidFill>
                  <a:srgbClr val="000000"/>
                </a:solidFill>
                <a:latin typeface="KaiTi" panose="02010609060101010101" pitchFamily="49" charset="-122"/>
                <a:ea typeface="KaiTi" panose="02010609060101010101" pitchFamily="49" charset="-122"/>
              </a:rPr>
              <a:t>3.</a:t>
            </a:r>
            <a:r>
              <a:rPr lang="zh-CN" altLang="en-US" sz="2400" dirty="0">
                <a:solidFill>
                  <a:srgbClr val="000000"/>
                </a:solidFill>
                <a:latin typeface="KaiTi" panose="02010609060101010101" pitchFamily="49" charset="-122"/>
                <a:ea typeface="KaiTi" panose="02010609060101010101" pitchFamily="49" charset="-122"/>
              </a:rPr>
              <a:t>芦苇</a:t>
            </a:r>
            <a:r>
              <a:rPr lang="zh-CN" altLang="en-US" sz="2400" dirty="0"/>
              <a:t> </a:t>
            </a:r>
          </a:p>
        </p:txBody>
      </p:sp>
      <p:sp>
        <p:nvSpPr>
          <p:cNvPr id="3" name="矩形 2"/>
          <p:cNvSpPr/>
          <p:nvPr/>
        </p:nvSpPr>
        <p:spPr>
          <a:xfrm>
            <a:off x="1237785" y="2389253"/>
            <a:ext cx="7359805" cy="1938992"/>
          </a:xfrm>
          <a:prstGeom prst="rect">
            <a:avLst/>
          </a:prstGeom>
        </p:spPr>
        <p:txBody>
          <a:bodyPr wrap="square">
            <a:spAutoFit/>
          </a:bodyPr>
          <a:lstStyle/>
          <a:p>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主链： </a:t>
            </a:r>
            <a:r>
              <a:rPr lang="en-US" altLang="zh-CN" sz="2400" dirty="0">
                <a:solidFill>
                  <a:srgbClr val="000000"/>
                </a:solidFill>
                <a:latin typeface="Times New Roman" panose="02020603050405020304" pitchFamily="18" charset="0"/>
                <a:cs typeface="Times New Roman" panose="02020603050405020304" pitchFamily="18" charset="0"/>
              </a:rPr>
              <a:t>D-</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木糖基</a:t>
            </a:r>
            <a:b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1→4</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β</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苷键</a:t>
            </a:r>
            <a:b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枝链： </a:t>
            </a:r>
            <a:r>
              <a:rPr lang="en-US" altLang="zh-CN" sz="2400" dirty="0">
                <a:solidFill>
                  <a:srgbClr val="000000"/>
                </a:solidFill>
                <a:latin typeface="Times New Roman" panose="02020603050405020304" pitchFamily="18" charset="0"/>
                <a:cs typeface="Times New Roman" panose="02020603050405020304" pitchFamily="18" charset="0"/>
              </a:rPr>
              <a:t>L-</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呋喃式阿拉伯糖基（</a:t>
            </a:r>
            <a:r>
              <a:rPr lang="en-US" altLang="zh-CN" sz="2400" dirty="0">
                <a:solidFill>
                  <a:srgbClr val="000000"/>
                </a:solidFill>
                <a:latin typeface="Times New Roman" panose="02020603050405020304" pitchFamily="18" charset="0"/>
                <a:cs typeface="Times New Roman" panose="02020603050405020304" pitchFamily="18" charset="0"/>
              </a:rPr>
              <a:t>C3</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a:t>
            </a:r>
            <a:b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4-O-</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甲基</a:t>
            </a:r>
            <a:r>
              <a:rPr lang="en-US" altLang="zh-CN" sz="2400" dirty="0">
                <a:solidFill>
                  <a:srgbClr val="000000"/>
                </a:solidFill>
                <a:latin typeface="Times New Roman" panose="02020603050405020304" pitchFamily="18" charset="0"/>
                <a:cs typeface="Times New Roman" panose="02020603050405020304" pitchFamily="18" charset="0"/>
              </a:rPr>
              <a:t>- α-D-</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吡喃式葡萄糖醛酸基（</a:t>
            </a:r>
            <a:r>
              <a:rPr lang="en-US" altLang="zh-CN" sz="2400" dirty="0">
                <a:solidFill>
                  <a:srgbClr val="000000"/>
                </a:solidFill>
                <a:latin typeface="Times New Roman" panose="02020603050405020304" pitchFamily="18" charset="0"/>
                <a:cs typeface="Times New Roman" panose="02020603050405020304" pitchFamily="18" charset="0"/>
              </a:rPr>
              <a:t>C2</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br>
              <a:rPr lang="zh-CN" altLang="en-US" sz="2400" dirty="0">
                <a:latin typeface="Times New Roman" panose="02020603050405020304" pitchFamily="18" charset="0"/>
                <a:cs typeface="Times New Roman" panose="02020603050405020304" pitchFamily="18" charset="0"/>
              </a:rPr>
            </a:b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802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0517" y="992459"/>
            <a:ext cx="721672" cy="461665"/>
          </a:xfrm>
          <a:prstGeom prst="rect">
            <a:avLst/>
          </a:prstGeom>
          <a:noFill/>
        </p:spPr>
        <p:txBody>
          <a:bodyPr wrap="none" rtlCol="0">
            <a:spAutoFit/>
          </a:bodyPr>
          <a:lstStyle/>
          <a:p>
            <a:r>
              <a:rPr lang="en-US" altLang="zh-CN" sz="2400" dirty="0"/>
              <a:t>4.</a:t>
            </a:r>
            <a:r>
              <a:rPr lang="zh-CN" altLang="en-US" sz="2400" dirty="0"/>
              <a:t>竹</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44" y="1605239"/>
            <a:ext cx="7103327" cy="2019850"/>
          </a:xfrm>
          <a:prstGeom prst="rect">
            <a:avLst/>
          </a:prstGeom>
        </p:spPr>
      </p:pic>
      <p:sp>
        <p:nvSpPr>
          <p:cNvPr id="4" name="矩形 3"/>
          <p:cNvSpPr/>
          <p:nvPr/>
        </p:nvSpPr>
        <p:spPr>
          <a:xfrm>
            <a:off x="1431353" y="4340715"/>
            <a:ext cx="6088566" cy="1631216"/>
          </a:xfrm>
          <a:prstGeom prst="rect">
            <a:avLst/>
          </a:prstGeom>
        </p:spPr>
        <p:txBody>
          <a:bodyPr wrap="square">
            <a:spAutoFit/>
          </a:bodyPr>
          <a:lstStyle/>
          <a:p>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主链： </a:t>
            </a:r>
            <a:r>
              <a:rPr lang="en-US" altLang="zh-CN" sz="2000" dirty="0">
                <a:solidFill>
                  <a:srgbClr val="000000"/>
                </a:solidFill>
                <a:latin typeface="Times New Roman" panose="02020603050405020304" pitchFamily="18" charset="0"/>
                <a:cs typeface="Times New Roman" panose="02020603050405020304" pitchFamily="18" charset="0"/>
              </a:rPr>
              <a:t>β-D-</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吡喃式木糖基</a:t>
            </a:r>
            <a:b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1→4</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β</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苷键</a:t>
            </a:r>
            <a:b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枝链： </a:t>
            </a:r>
            <a:r>
              <a:rPr lang="en-US" altLang="zh-CN" sz="2000" dirty="0">
                <a:solidFill>
                  <a:srgbClr val="000000"/>
                </a:solidFill>
                <a:latin typeface="Times New Roman" panose="02020603050405020304" pitchFamily="18" charset="0"/>
                <a:cs typeface="Times New Roman" panose="02020603050405020304" pitchFamily="18" charset="0"/>
              </a:rPr>
              <a:t>L-</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呋喃式阿拉伯糖（</a:t>
            </a:r>
            <a:r>
              <a:rPr lang="en-US" altLang="zh-CN" sz="2000" dirty="0">
                <a:solidFill>
                  <a:srgbClr val="000000"/>
                </a:solidFill>
                <a:latin typeface="Times New Roman" panose="02020603050405020304" pitchFamily="18" charset="0"/>
                <a:cs typeface="Times New Roman" panose="02020603050405020304" pitchFamily="18" charset="0"/>
              </a:rPr>
              <a:t>C3</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a:t>
            </a:r>
            <a:b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4-O-</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甲基</a:t>
            </a:r>
            <a:r>
              <a:rPr lang="en-US" altLang="zh-CN" sz="2000" dirty="0">
                <a:solidFill>
                  <a:srgbClr val="000000"/>
                </a:solidFill>
                <a:latin typeface="Times New Roman" panose="02020603050405020304" pitchFamily="18" charset="0"/>
                <a:cs typeface="Times New Roman" panose="02020603050405020304" pitchFamily="18" charset="0"/>
              </a:rPr>
              <a:t>-α-D-</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吡喃式葡萄糖醛酸基（</a:t>
            </a:r>
            <a:r>
              <a:rPr lang="en-US" altLang="zh-CN" sz="2000" dirty="0">
                <a:solidFill>
                  <a:srgbClr val="000000"/>
                </a:solidFill>
                <a:latin typeface="Times New Roman" panose="02020603050405020304" pitchFamily="18" charset="0"/>
                <a:cs typeface="Times New Roman" panose="02020603050405020304" pitchFamily="18" charset="0"/>
              </a:rPr>
              <a:t>C2</a:t>
            </a:r>
            <a:r>
              <a:rPr lang="zh-CN" altLang="en-US" sz="20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br>
              <a:rPr lang="zh-CN" altLang="en-US" sz="2000" dirty="0">
                <a:latin typeface="Times New Roman" panose="02020603050405020304" pitchFamily="18" charset="0"/>
                <a:cs typeface="Times New Roman" panose="02020603050405020304" pitchFamily="18" charset="0"/>
              </a:rPr>
            </a:b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2502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rotWithShape="1">
          <a:blip r:embed="rId2">
            <a:extLst>
              <a:ext uri="{28A0092B-C50C-407E-A947-70E740481C1C}">
                <a14:useLocalDpi xmlns:a14="http://schemas.microsoft.com/office/drawing/2010/main" val="0"/>
              </a:ext>
            </a:extLst>
          </a:blip>
          <a:srcRect l="3198" b="22000"/>
          <a:stretch/>
        </p:blipFill>
        <p:spPr>
          <a:xfrm>
            <a:off x="1837944" y="675317"/>
            <a:ext cx="5715000" cy="5899219"/>
          </a:xfrm>
          <a:prstGeom prst="rect">
            <a:avLst/>
          </a:prstGeom>
        </p:spPr>
      </p:pic>
    </p:spTree>
    <p:extLst>
      <p:ext uri="{BB962C8B-B14F-4D97-AF65-F5344CB8AC3E}">
        <p14:creationId xmlns:p14="http://schemas.microsoft.com/office/powerpoint/2010/main" val="1317271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307" y="864440"/>
            <a:ext cx="4572000" cy="461665"/>
          </a:xfrm>
          <a:prstGeom prst="rect">
            <a:avLst/>
          </a:prstGeom>
        </p:spPr>
        <p:txBody>
          <a:bodyPr>
            <a:spAutoFit/>
          </a:bodyPr>
          <a:lstStyle/>
          <a:p>
            <a:r>
              <a:rPr lang="en-US" altLang="zh-CN" sz="2400" dirty="0">
                <a:solidFill>
                  <a:srgbClr val="000000"/>
                </a:solidFill>
                <a:latin typeface="KaiTi" panose="02010609060101010101" pitchFamily="49" charset="-122"/>
                <a:ea typeface="KaiTi" panose="02010609060101010101" pitchFamily="49" charset="-122"/>
              </a:rPr>
              <a:t>5.</a:t>
            </a:r>
            <a:r>
              <a:rPr lang="zh-CN" altLang="en-US" sz="2400" dirty="0">
                <a:solidFill>
                  <a:srgbClr val="000000"/>
                </a:solidFill>
                <a:latin typeface="KaiTi" panose="02010609060101010101" pitchFamily="49" charset="-122"/>
                <a:ea typeface="KaiTi" panose="02010609060101010101" pitchFamily="49" charset="-122"/>
              </a:rPr>
              <a:t>玉米秆及玉米穗轴</a:t>
            </a:r>
            <a:r>
              <a:rPr lang="zh-CN" altLang="en-US" sz="2400" dirty="0"/>
              <a:t> </a:t>
            </a:r>
          </a:p>
        </p:txBody>
      </p:sp>
      <p:sp>
        <p:nvSpPr>
          <p:cNvPr id="3" name="矩形 2"/>
          <p:cNvSpPr/>
          <p:nvPr/>
        </p:nvSpPr>
        <p:spPr>
          <a:xfrm>
            <a:off x="981307" y="2246069"/>
            <a:ext cx="7627434" cy="2308324"/>
          </a:xfrm>
          <a:prstGeom prst="rect">
            <a:avLst/>
          </a:prstGeom>
        </p:spPr>
        <p:txBody>
          <a:bodyPr wrap="square">
            <a:spAutoFit/>
          </a:bodyPr>
          <a:lstStyle/>
          <a:p>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主链： </a:t>
            </a:r>
            <a:r>
              <a:rPr lang="en-US" altLang="zh-CN"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D-</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吡喃式木糖基</a:t>
            </a:r>
            <a:b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1→4</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β </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苷键</a:t>
            </a:r>
            <a:b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枝链：</a:t>
            </a:r>
            <a:endParaRPr lang="en-US" altLang="zh-CN"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endParaRPr>
          </a:p>
          <a:p>
            <a:r>
              <a:rPr lang="en-US" altLang="zh-CN"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玉米秆：</a:t>
            </a:r>
            <a:r>
              <a:rPr lang="en-US" altLang="zh-CN"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L-</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呋喃式阿拉伯糖基和</a:t>
            </a:r>
            <a:r>
              <a:rPr lang="en-US" altLang="zh-CN"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D-</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吡喃式木糖</a:t>
            </a:r>
            <a:b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       玉米穗轴：</a:t>
            </a:r>
            <a:r>
              <a:rPr lang="en-US" altLang="zh-CN" sz="2400" dirty="0">
                <a:solidFill>
                  <a:srgbClr val="000000"/>
                </a:solidFill>
                <a:latin typeface="Times New Roman" panose="02020603050405020304" pitchFamily="18" charset="0"/>
                <a:cs typeface="Times New Roman" panose="02020603050405020304" pitchFamily="18" charset="0"/>
              </a:rPr>
              <a:t>4-O-</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甲基</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葡萄糖醛酸基或葡萄糖醛酸基</a:t>
            </a:r>
            <a:r>
              <a:rPr lang="zh-CN" altLang="en-US" sz="2400" dirty="0">
                <a:latin typeface="Times New Roman" panose="02020603050405020304" pitchFamily="18" charset="0"/>
                <a:cs typeface="Times New Roman" panose="02020603050405020304" pitchFamily="18" charset="0"/>
              </a:rPr>
              <a:t> </a:t>
            </a:r>
            <a:br>
              <a:rPr lang="zh-CN" altLang="en-US" sz="2400" dirty="0">
                <a:latin typeface="Times New Roman" panose="02020603050405020304" pitchFamily="18" charset="0"/>
                <a:cs typeface="Times New Roman" panose="02020603050405020304" pitchFamily="18" charset="0"/>
              </a:rPr>
            </a:b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657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第三节 半纤维素的化学性质</a:t>
            </a:r>
          </a:p>
        </p:txBody>
      </p:sp>
      <p:sp>
        <p:nvSpPr>
          <p:cNvPr id="3" name="内容占位符 2"/>
          <p:cNvSpPr>
            <a:spLocks noGrp="1"/>
          </p:cNvSpPr>
          <p:nvPr>
            <p:ph idx="1"/>
          </p:nvPr>
        </p:nvSpPr>
        <p:spPr>
          <a:xfrm>
            <a:off x="747522" y="1507735"/>
            <a:ext cx="7628382" cy="3878081"/>
          </a:xfrm>
        </p:spPr>
        <p:txBody>
          <a:bodyPr>
            <a:normAutofit/>
          </a:bodyPr>
          <a:lstStyle/>
          <a:p>
            <a:pPr marL="0" indent="0">
              <a:lnSpc>
                <a:spcPct val="150000"/>
              </a:lnSpc>
              <a:buNone/>
            </a:pPr>
            <a:r>
              <a:rPr lang="en-US" altLang="zh-CN" dirty="0"/>
              <a:t>3.1 </a:t>
            </a:r>
            <a:r>
              <a:rPr lang="zh-CN" altLang="en-US" dirty="0"/>
              <a:t>酸性水解</a:t>
            </a:r>
            <a:endParaRPr lang="en-US" altLang="zh-CN" dirty="0"/>
          </a:p>
          <a:p>
            <a:pPr marL="0" indent="0">
              <a:lnSpc>
                <a:spcPct val="150000"/>
              </a:lnSpc>
              <a:buNone/>
            </a:pPr>
            <a:br>
              <a:rPr lang="zh-CN" altLang="en-US" dirty="0"/>
            </a:br>
            <a:r>
              <a:rPr lang="zh-CN" altLang="en-US" sz="2400" dirty="0"/>
              <a:t>半纤维素苷键在酸性介质中会被裂开而使半纤维素发生降解， 这一点与纤维素酸性水解是一样的。 </a:t>
            </a:r>
            <a:endParaRPr lang="en-US" altLang="zh-CN" sz="2400" dirty="0"/>
          </a:p>
          <a:p>
            <a:pPr marL="0" indent="0">
              <a:lnSpc>
                <a:spcPct val="150000"/>
              </a:lnSpc>
              <a:buNone/>
            </a:pPr>
            <a:r>
              <a:rPr lang="zh-CN" altLang="en-US" sz="2400" dirty="0"/>
              <a:t>但半纤维素的水解反应情况比纤维素复杂。 </a:t>
            </a:r>
            <a:endParaRPr lang="zh-CN" altLang="en-US" dirty="0"/>
          </a:p>
        </p:txBody>
      </p:sp>
    </p:spTree>
    <p:extLst>
      <p:ext uri="{BB962C8B-B14F-4D97-AF65-F5344CB8AC3E}">
        <p14:creationId xmlns:p14="http://schemas.microsoft.com/office/powerpoint/2010/main" val="2910454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9499" y="1457900"/>
            <a:ext cx="7616284" cy="3346237"/>
          </a:xfrm>
          <a:prstGeom prst="rect">
            <a:avLst/>
          </a:prstGeom>
        </p:spPr>
        <p:txBody>
          <a:bodyPr wrap="square">
            <a:spAutoFit/>
          </a:bodyPr>
          <a:lstStyle/>
          <a:p>
            <a:pPr>
              <a:lnSpc>
                <a:spcPct val="150000"/>
              </a:lnSpc>
            </a:pPr>
            <a:b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b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半纤维素在碱性条件下可以降解， 碱性降解包括碱性水解与剥皮反应。</a:t>
            </a:r>
            <a:endPar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endParaRPr>
          </a:p>
          <a:p>
            <a:pPr>
              <a:lnSpc>
                <a:spcPct val="150000"/>
              </a:lnSpc>
            </a:pP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 例如在</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5%NaOH</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溶液中， </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170℃ </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时，半纤维素苷键可被水解裂开， 即发生了碱性水解。</a:t>
            </a:r>
            <a:endPar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endParaRPr>
          </a:p>
          <a:p>
            <a:pPr>
              <a:lnSpc>
                <a:spcPct val="150000"/>
              </a:lnSpc>
            </a:pP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 在较温和的碱性条件下， 也发生剥皮反应。</a:t>
            </a:r>
            <a:r>
              <a:rPr lang="zh-CN" altLang="en-US" sz="2400" dirty="0">
                <a:latin typeface="Times New Roman" panose="02020603050405020304" pitchFamily="18" charset="0"/>
                <a:cs typeface="Times New Roman" panose="02020603050405020304" pitchFamily="18" charset="0"/>
              </a:rPr>
              <a:t> </a:t>
            </a:r>
          </a:p>
        </p:txBody>
      </p:sp>
      <p:sp>
        <p:nvSpPr>
          <p:cNvPr id="3" name="标题 2"/>
          <p:cNvSpPr>
            <a:spLocks noGrp="1"/>
          </p:cNvSpPr>
          <p:nvPr>
            <p:ph type="title"/>
          </p:nvPr>
        </p:nvSpPr>
        <p:spPr/>
        <p:txBody>
          <a:bodyPr/>
          <a:lstStyle/>
          <a:p>
            <a:r>
              <a:rPr lang="en-US" altLang="zh-CN"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3.2 </a:t>
            </a:r>
            <a:r>
              <a:rPr lang="zh-CN" altLang="en-US"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半纤维素的碱性降解</a:t>
            </a:r>
            <a:endParaRPr lang="zh-CN" altLang="en-US" dirty="0"/>
          </a:p>
        </p:txBody>
      </p:sp>
    </p:spTree>
    <p:extLst>
      <p:ext uri="{BB962C8B-B14F-4D97-AF65-F5344CB8AC3E}">
        <p14:creationId xmlns:p14="http://schemas.microsoft.com/office/powerpoint/2010/main" val="2928425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5483" y="1824551"/>
            <a:ext cx="6623824" cy="2308324"/>
          </a:xfrm>
          <a:prstGeom prst="rect">
            <a:avLst/>
          </a:prstGeom>
        </p:spPr>
        <p:txBody>
          <a:bodyPr wrap="square">
            <a:spAutoFit/>
          </a:bodyPr>
          <a:lstStyle/>
          <a:p>
            <a:r>
              <a:rPr lang="zh-CN" altLang="en-US" sz="2400" dirty="0">
                <a:solidFill>
                  <a:srgbClr val="000066"/>
                </a:solidFill>
                <a:latin typeface="NSimSun" panose="02010609030101010101" pitchFamily="49" charset="-122"/>
                <a:ea typeface="NSimSun" panose="02010609030101010101" pitchFamily="49" charset="-122"/>
              </a:rPr>
              <a:t>（一） 碱性水解</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由于植物纤维原料不同， 半纤维素的结构也不同，为了研究半纤维素的碱性水解反应， 现以简单的模型物质研究各种糖基及各糖醛酸基的碱性水解速率。</a:t>
            </a:r>
            <a:r>
              <a:rPr lang="zh-CN" altLang="en-US" sz="2400" dirty="0"/>
              <a:t> </a:t>
            </a:r>
            <a:br>
              <a:rPr lang="zh-CN" altLang="en-US" sz="2400" dirty="0"/>
            </a:br>
            <a:endParaRPr lang="zh-CN" altLang="en-US" sz="2400" dirty="0"/>
          </a:p>
        </p:txBody>
      </p:sp>
    </p:spTree>
    <p:extLst>
      <p:ext uri="{BB962C8B-B14F-4D97-AF65-F5344CB8AC3E}">
        <p14:creationId xmlns:p14="http://schemas.microsoft.com/office/powerpoint/2010/main" val="1557758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7493" y="1759425"/>
            <a:ext cx="7437863" cy="2308324"/>
          </a:xfrm>
          <a:prstGeom prst="rect">
            <a:avLst/>
          </a:prstGeom>
        </p:spPr>
        <p:txBody>
          <a:bodyPr wrap="square">
            <a:spAutoFit/>
          </a:bodyPr>
          <a:lstStyle/>
          <a:p>
            <a:r>
              <a:rPr lang="zh-CN" altLang="en-US" sz="2400" dirty="0">
                <a:solidFill>
                  <a:srgbClr val="000066"/>
                </a:solidFill>
                <a:latin typeface="NSimSun" panose="02010609030101010101" pitchFamily="49" charset="-122"/>
                <a:ea typeface="NSimSun" panose="02010609030101010101" pitchFamily="49" charset="-122"/>
              </a:rPr>
              <a:t>（二）剥皮反应</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半纤维素的剥皮反应从聚糖的还原性末端基开始，逐个、 逐个糖基进行。 但是由于半纤维素是由多种糖基构成的不均聚糖， 所以半纤维素的还原性末端基有各种糖基， 而且还有枝链， 故其剥皮反应更复杂。</a:t>
            </a:r>
            <a:r>
              <a:rPr lang="zh-CN" altLang="en-US" sz="2400" dirty="0"/>
              <a:t> </a:t>
            </a:r>
            <a:br>
              <a:rPr lang="zh-CN" altLang="en-US" sz="2400" dirty="0"/>
            </a:br>
            <a:endParaRPr lang="zh-CN" altLang="en-US" sz="2400" dirty="0"/>
          </a:p>
        </p:txBody>
      </p:sp>
    </p:spTree>
    <p:extLst>
      <p:ext uri="{BB962C8B-B14F-4D97-AF65-F5344CB8AC3E}">
        <p14:creationId xmlns:p14="http://schemas.microsoft.com/office/powerpoint/2010/main" val="2630565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26" y="1235478"/>
            <a:ext cx="7761249" cy="4551099"/>
          </a:xfrm>
          <a:prstGeom prst="rect">
            <a:avLst/>
          </a:prstGeom>
        </p:spPr>
      </p:pic>
    </p:spTree>
    <p:extLst>
      <p:ext uri="{BB962C8B-B14F-4D97-AF65-F5344CB8AC3E}">
        <p14:creationId xmlns:p14="http://schemas.microsoft.com/office/powerpoint/2010/main" val="1223676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58" y="1012049"/>
            <a:ext cx="7984273" cy="4872577"/>
          </a:xfrm>
          <a:prstGeom prst="rect">
            <a:avLst/>
          </a:prstGeom>
        </p:spPr>
      </p:pic>
    </p:spTree>
    <p:extLst>
      <p:ext uri="{BB962C8B-B14F-4D97-AF65-F5344CB8AC3E}">
        <p14:creationId xmlns:p14="http://schemas.microsoft.com/office/powerpoint/2010/main" val="1091590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90" y="1450344"/>
            <a:ext cx="7560527" cy="3990109"/>
          </a:xfrm>
          <a:prstGeom prst="rect">
            <a:avLst/>
          </a:prstGeom>
        </p:spPr>
      </p:pic>
    </p:spTree>
    <p:extLst>
      <p:ext uri="{BB962C8B-B14F-4D97-AF65-F5344CB8AC3E}">
        <p14:creationId xmlns:p14="http://schemas.microsoft.com/office/powerpoint/2010/main" val="480663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51" y="1113225"/>
            <a:ext cx="7304049" cy="5445840"/>
          </a:xfrm>
          <a:prstGeom prst="rect">
            <a:avLst/>
          </a:prstGeom>
        </p:spPr>
      </p:pic>
    </p:spTree>
    <p:extLst>
      <p:ext uri="{BB962C8B-B14F-4D97-AF65-F5344CB8AC3E}">
        <p14:creationId xmlns:p14="http://schemas.microsoft.com/office/powerpoint/2010/main" val="3218836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81306" y="2276619"/>
            <a:ext cx="6802817" cy="2585323"/>
          </a:xfrm>
          <a:prstGeom prst="rect">
            <a:avLst/>
          </a:prstGeom>
        </p:spPr>
        <p:txBody>
          <a:bodyPr wrap="square">
            <a:spAutoFit/>
          </a:bodyPr>
          <a:lstStyle/>
          <a:p>
            <a:r>
              <a:rPr lang="en-US" altLang="zh-CN" sz="2400" dirty="0">
                <a:solidFill>
                  <a:srgbClr val="000066"/>
                </a:solidFill>
                <a:latin typeface="NSimSun" panose="02010609030101010101" pitchFamily="49" charset="-122"/>
                <a:ea typeface="NSimSun" panose="02010609030101010101" pitchFamily="49" charset="-122"/>
              </a:rPr>
              <a:t>1.</a:t>
            </a:r>
            <a:r>
              <a:rPr lang="zh-CN" altLang="en-US" sz="2400" dirty="0">
                <a:solidFill>
                  <a:srgbClr val="000066"/>
                </a:solidFill>
                <a:latin typeface="NSimSun" panose="02010609030101010101" pitchFamily="49" charset="-122"/>
                <a:ea typeface="NSimSun" panose="02010609030101010101" pitchFamily="49" charset="-122"/>
              </a:rPr>
              <a:t>聚木糖酶</a:t>
            </a:r>
            <a:r>
              <a:rPr lang="en-US" altLang="zh-CN" sz="2400" dirty="0">
                <a:solidFill>
                  <a:srgbClr val="000066"/>
                </a:solidFill>
                <a:latin typeface="NSimSun" panose="02010609030101010101" pitchFamily="49" charset="-122"/>
                <a:ea typeface="NSimSun" panose="02010609030101010101" pitchFamily="49" charset="-122"/>
              </a:rPr>
              <a:t>(</a:t>
            </a:r>
            <a:r>
              <a:rPr lang="en-US" altLang="zh-CN" sz="2400" dirty="0" err="1">
                <a:solidFill>
                  <a:srgbClr val="000066"/>
                </a:solidFill>
                <a:latin typeface="NSimSun" panose="02010609030101010101" pitchFamily="49" charset="-122"/>
                <a:ea typeface="NSimSun" panose="02010609030101010101" pitchFamily="49" charset="-122"/>
              </a:rPr>
              <a:t>Xylanase</a:t>
            </a:r>
            <a:r>
              <a:rPr lang="en-US" altLang="zh-CN" sz="2400" dirty="0">
                <a:solidFill>
                  <a:srgbClr val="000066"/>
                </a:solidFill>
                <a:latin typeface="NSimSun" panose="02010609030101010101" pitchFamily="49" charset="-122"/>
                <a:ea typeface="NSimSun" panose="02010609030101010101" pitchFamily="49" charset="-122"/>
              </a:rPr>
              <a:t>)</a:t>
            </a:r>
          </a:p>
          <a:p>
            <a:pPr indent="-457200"/>
            <a:r>
              <a:rPr lang="zh-CN" altLang="en-US" sz="2400" dirty="0">
                <a:solidFill>
                  <a:srgbClr val="CC0000"/>
                </a:solidFill>
                <a:latin typeface="NSimSun" panose="02010609030101010101" pitchFamily="49" charset="-122"/>
                <a:ea typeface="NSimSun" panose="02010609030101010101" pitchFamily="49" charset="-122"/>
              </a:rPr>
              <a:t>内切</a:t>
            </a:r>
            <a:r>
              <a:rPr lang="en-US" altLang="zh-CN" sz="2400" dirty="0">
                <a:solidFill>
                  <a:srgbClr val="CC0000"/>
                </a:solidFill>
                <a:latin typeface="NSimSun" panose="02010609030101010101" pitchFamily="49" charset="-122"/>
                <a:ea typeface="NSimSun" panose="02010609030101010101" pitchFamily="49" charset="-122"/>
              </a:rPr>
              <a:t>-β -</a:t>
            </a:r>
            <a:r>
              <a:rPr lang="zh-CN" altLang="en-US" sz="2400" dirty="0">
                <a:solidFill>
                  <a:srgbClr val="CC0000"/>
                </a:solidFill>
                <a:latin typeface="NSimSun" panose="02010609030101010101" pitchFamily="49" charset="-122"/>
                <a:ea typeface="NSimSun" panose="02010609030101010101" pitchFamily="49" charset="-122"/>
              </a:rPr>
              <a:t>木聚糖酶：优先在不同位点上作用于木聚糖和长链木寡糖；</a:t>
            </a:r>
            <a:endParaRPr lang="en-US" altLang="zh-CN" sz="2400" dirty="0">
              <a:solidFill>
                <a:srgbClr val="CC0000"/>
              </a:solidFill>
              <a:latin typeface="NSimSun" panose="02010609030101010101" pitchFamily="49" charset="-122"/>
              <a:ea typeface="NSimSun" panose="02010609030101010101" pitchFamily="49" charset="-122"/>
            </a:endParaRPr>
          </a:p>
          <a:p>
            <a:pPr indent="-457200"/>
            <a:r>
              <a:rPr lang="zh-CN" altLang="en-US" sz="2400" dirty="0">
                <a:solidFill>
                  <a:srgbClr val="CC0000"/>
                </a:solidFill>
                <a:latin typeface="NSimSun" panose="02010609030101010101" pitchFamily="49" charset="-122"/>
                <a:ea typeface="NSimSun" panose="02010609030101010101" pitchFamily="49" charset="-122"/>
              </a:rPr>
              <a:t>外切</a:t>
            </a:r>
            <a:r>
              <a:rPr lang="en-US" altLang="zh-CN" sz="2400" dirty="0">
                <a:solidFill>
                  <a:srgbClr val="CC0000"/>
                </a:solidFill>
                <a:latin typeface="NSimSun" panose="02010609030101010101" pitchFamily="49" charset="-122"/>
                <a:ea typeface="NSimSun" panose="02010609030101010101" pitchFamily="49" charset="-122"/>
              </a:rPr>
              <a:t>-β -</a:t>
            </a:r>
            <a:r>
              <a:rPr lang="zh-CN" altLang="en-US" sz="2400" dirty="0">
                <a:solidFill>
                  <a:srgbClr val="CC0000"/>
                </a:solidFill>
                <a:latin typeface="NSimSun" panose="02010609030101010101" pitchFamily="49" charset="-122"/>
                <a:ea typeface="NSimSun" panose="02010609030101010101" pitchFamily="49" charset="-122"/>
              </a:rPr>
              <a:t>木聚糖酶：作用于木聚糖和木寡糖的非还原端，产生木糖；</a:t>
            </a:r>
            <a:endParaRPr lang="en-US" altLang="zh-CN" sz="2400" dirty="0">
              <a:solidFill>
                <a:srgbClr val="CC0000"/>
              </a:solidFill>
              <a:latin typeface="NSimSun" panose="02010609030101010101" pitchFamily="49" charset="-122"/>
              <a:ea typeface="NSimSun" panose="02010609030101010101" pitchFamily="49" charset="-122"/>
            </a:endParaRPr>
          </a:p>
          <a:p>
            <a:pPr indent="-457200"/>
            <a:r>
              <a:rPr lang="en-US" altLang="zh-CN" sz="2400" dirty="0">
                <a:solidFill>
                  <a:srgbClr val="CC0000"/>
                </a:solidFill>
                <a:latin typeface="NSimSun" panose="02010609030101010101" pitchFamily="49" charset="-122"/>
                <a:ea typeface="NSimSun" panose="02010609030101010101" pitchFamily="49" charset="-122"/>
              </a:rPr>
              <a:t>β -</a:t>
            </a:r>
            <a:r>
              <a:rPr lang="zh-CN" altLang="en-US" sz="2400" dirty="0">
                <a:solidFill>
                  <a:srgbClr val="CC0000"/>
                </a:solidFill>
                <a:latin typeface="NSimSun" panose="02010609030101010101" pitchFamily="49" charset="-122"/>
                <a:ea typeface="NSimSun" panose="02010609030101010101" pitchFamily="49" charset="-122"/>
              </a:rPr>
              <a:t>木糖苷酶：作用于短链木寡糖，产生木糖。</a:t>
            </a:r>
            <a:r>
              <a:rPr lang="zh-CN" altLang="en-US" sz="2400" dirty="0"/>
              <a:t> </a:t>
            </a:r>
            <a:br>
              <a:rPr lang="zh-CN" altLang="en-US" dirty="0"/>
            </a:br>
            <a:endParaRPr lang="zh-CN" altLang="en-US" dirty="0"/>
          </a:p>
        </p:txBody>
      </p:sp>
      <p:sp>
        <p:nvSpPr>
          <p:cNvPr id="4" name="标题 3"/>
          <p:cNvSpPr>
            <a:spLocks noGrp="1"/>
          </p:cNvSpPr>
          <p:nvPr>
            <p:ph type="title"/>
          </p:nvPr>
        </p:nvSpPr>
        <p:spPr>
          <a:xfrm>
            <a:off x="523936" y="107693"/>
            <a:ext cx="5929805" cy="595367"/>
          </a:xfrm>
        </p:spPr>
        <p:txBody>
          <a:bodyPr/>
          <a:lstStyle/>
          <a:p>
            <a:r>
              <a:rPr lang="en-US" altLang="zh-CN" dirty="0"/>
              <a:t>3.3</a:t>
            </a:r>
            <a:r>
              <a:rPr lang="zh-CN" altLang="en-US" dirty="0">
                <a:solidFill>
                  <a:srgbClr val="000066"/>
                </a:solidFill>
                <a:latin typeface="NSimSun" panose="02010609030101010101" pitchFamily="49" charset="-122"/>
                <a:ea typeface="NSimSun" panose="02010609030101010101" pitchFamily="49" charset="-122"/>
              </a:rPr>
              <a:t>半纤维素的酶降解</a:t>
            </a:r>
            <a:r>
              <a:rPr lang="zh-CN" altLang="en-US" dirty="0"/>
              <a:t> </a:t>
            </a:r>
          </a:p>
        </p:txBody>
      </p:sp>
    </p:spTree>
    <p:extLst>
      <p:ext uri="{BB962C8B-B14F-4D97-AF65-F5344CB8AC3E}">
        <p14:creationId xmlns:p14="http://schemas.microsoft.com/office/powerpoint/2010/main" val="1864802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16457" y="1202545"/>
            <a:ext cx="4572000" cy="523220"/>
          </a:xfrm>
          <a:prstGeom prst="rect">
            <a:avLst/>
          </a:prstGeom>
        </p:spPr>
        <p:txBody>
          <a:bodyPr>
            <a:spAutoFit/>
          </a:bodyPr>
          <a:lstStyle/>
          <a:p>
            <a:r>
              <a:rPr lang="zh-CN" altLang="en-US" sz="28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常见的半纤维素</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3" name="矩形 2"/>
          <p:cNvSpPr/>
          <p:nvPr/>
        </p:nvSpPr>
        <p:spPr>
          <a:xfrm>
            <a:off x="701856" y="2108459"/>
            <a:ext cx="7984944" cy="2862322"/>
          </a:xfrm>
          <a:prstGeom prst="rect">
            <a:avLst/>
          </a:prstGeom>
        </p:spPr>
        <p:txBody>
          <a:bodyPr wrap="square">
            <a:spAutoFit/>
          </a:bodyPr>
          <a:lstStyle/>
          <a:p>
            <a:pPr>
              <a:lnSpc>
                <a:spcPct val="150000"/>
              </a:lnSpc>
            </a:pP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阔叶材</a:t>
            </a:r>
            <a:r>
              <a:rPr lang="en-US" altLang="zh-CN"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聚</a:t>
            </a:r>
            <a:r>
              <a:rPr lang="en-US" altLang="zh-CN"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-O-</a:t>
            </a: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乙酰基</a:t>
            </a:r>
            <a:r>
              <a:rPr lang="en-US" altLang="zh-CN"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-4-O-</a:t>
            </a: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甲基葡萄糖醛酸木糖（主）</a:t>
            </a:r>
            <a:b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b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聚葡萄糖甘露糖（少）</a:t>
            </a:r>
            <a:b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b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针叶材</a:t>
            </a:r>
            <a:r>
              <a:rPr lang="en-US" altLang="zh-CN"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聚</a:t>
            </a:r>
            <a:r>
              <a:rPr lang="en-US" altLang="zh-CN"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-O-</a:t>
            </a: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乙酰基半乳糖葡萄糖甘露糖（主）</a:t>
            </a:r>
            <a:b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b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聚阿拉伯糖</a:t>
            </a:r>
            <a:r>
              <a:rPr lang="en-US" altLang="zh-CN"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-4-O-</a:t>
            </a: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甲基葡萄糖醛酸木糖（少）</a:t>
            </a:r>
            <a:b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b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禾本科</a:t>
            </a:r>
            <a:r>
              <a:rPr lang="en-US" altLang="zh-CN"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聚阿拉伯糖</a:t>
            </a:r>
            <a:r>
              <a:rPr lang="en-US" altLang="zh-CN"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-4-O-</a:t>
            </a:r>
            <a:r>
              <a:rPr lang="zh-CN" altLang="en-US" sz="2400"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甲基葡萄糖醛酸木糖（聚木糖类）</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849904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2308" y="1682841"/>
            <a:ext cx="6576646" cy="3046988"/>
          </a:xfrm>
          <a:prstGeom prst="rect">
            <a:avLst/>
          </a:prstGeom>
        </p:spPr>
        <p:txBody>
          <a:bodyPr wrap="square">
            <a:spAutoFit/>
          </a:bodyPr>
          <a:lstStyle/>
          <a:p>
            <a:r>
              <a:rPr lang="en-US" altLang="zh-CN" sz="2400" dirty="0">
                <a:solidFill>
                  <a:srgbClr val="000066"/>
                </a:solidFill>
                <a:latin typeface="NSimSun" panose="02010609030101010101" pitchFamily="49" charset="-122"/>
                <a:ea typeface="NSimSun" panose="02010609030101010101" pitchFamily="49" charset="-122"/>
              </a:rPr>
              <a:t>2</a:t>
            </a:r>
            <a:r>
              <a:rPr lang="zh-CN" altLang="en-US" sz="2400" dirty="0">
                <a:solidFill>
                  <a:srgbClr val="000066"/>
                </a:solidFill>
                <a:latin typeface="NSimSun" panose="02010609030101010101" pitchFamily="49" charset="-122"/>
                <a:ea typeface="NSimSun" panose="02010609030101010101" pitchFamily="49" charset="-122"/>
              </a:rPr>
              <a:t>、木聚糖酶在生物漂白中应用</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生物漂白过程就是以一些微生物产生的酶与纸浆中的某些成分作用， 形成脱木素或有利于脱木素的状况， 并改善纸浆的可漂性或提高纸浆白度的过程。</a:t>
            </a:r>
            <a:r>
              <a:rPr lang="zh-CN" altLang="en-US" sz="2400" dirty="0"/>
              <a:t> </a:t>
            </a:r>
            <a:br>
              <a:rPr lang="zh-CN" altLang="en-US" sz="2400" dirty="0"/>
            </a:br>
            <a:endParaRPr lang="en-US" altLang="zh-CN" sz="2400" dirty="0"/>
          </a:p>
          <a:p>
            <a:r>
              <a:rPr lang="zh-CN" altLang="en-US" sz="2400" dirty="0"/>
              <a:t>生物漂白的目的：主要是节约化学漂剂的用量，改善纸浆的性能以及减少漂白污染。 </a:t>
            </a:r>
          </a:p>
        </p:txBody>
      </p:sp>
    </p:spTree>
    <p:extLst>
      <p:ext uri="{BB962C8B-B14F-4D97-AF65-F5344CB8AC3E}">
        <p14:creationId xmlns:p14="http://schemas.microsoft.com/office/powerpoint/2010/main" val="2841984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354" y="0"/>
            <a:ext cx="5762542" cy="813815"/>
          </a:xfrm>
        </p:spPr>
        <p:txBody>
          <a:bodyPr/>
          <a:lstStyle/>
          <a:p>
            <a:r>
              <a:rPr lang="zh-CN" altLang="en-US" sz="3000" dirty="0"/>
              <a:t>第四节 半纤维素的物理性质及其对纸张物理性能的影响</a:t>
            </a:r>
          </a:p>
        </p:txBody>
      </p:sp>
      <p:sp>
        <p:nvSpPr>
          <p:cNvPr id="3" name="内容占位符 2"/>
          <p:cNvSpPr>
            <a:spLocks noGrp="1"/>
          </p:cNvSpPr>
          <p:nvPr>
            <p:ph idx="1"/>
          </p:nvPr>
        </p:nvSpPr>
        <p:spPr>
          <a:xfrm>
            <a:off x="628650" y="1591163"/>
            <a:ext cx="7886700" cy="4351338"/>
          </a:xfrm>
        </p:spPr>
        <p:txBody>
          <a:bodyPr>
            <a:normAutofit fontScale="92500" lnSpcReduction="10000"/>
          </a:bodyPr>
          <a:lstStyle/>
          <a:p>
            <a:pPr marL="0" indent="0">
              <a:buNone/>
            </a:pPr>
            <a:r>
              <a:rPr lang="en-US" altLang="zh-CN" dirty="0"/>
              <a:t>4.1 </a:t>
            </a:r>
            <a:r>
              <a:rPr lang="zh-CN" altLang="en-US" dirty="0"/>
              <a:t>溶解度</a:t>
            </a:r>
            <a:endParaRPr lang="en-US" altLang="zh-CN" dirty="0"/>
          </a:p>
          <a:p>
            <a:pPr marL="0" indent="0">
              <a:buNone/>
            </a:pPr>
            <a:endParaRPr lang="en-US" altLang="zh-CN" dirty="0"/>
          </a:p>
          <a:p>
            <a:pPr marL="0" indent="0">
              <a:lnSpc>
                <a:spcPct val="110000"/>
              </a:lnSpc>
              <a:spcBef>
                <a:spcPts val="0"/>
              </a:spcBef>
              <a:buNone/>
            </a:pPr>
            <a:r>
              <a:rPr lang="zh-CN" altLang="en-US" sz="2600" dirty="0"/>
              <a:t>影响半纤维素溶解度的因素：</a:t>
            </a:r>
            <a:br>
              <a:rPr lang="zh-CN" altLang="en-US" sz="2600" dirty="0"/>
            </a:br>
            <a:r>
              <a:rPr lang="en-US" altLang="zh-CN" sz="2600" dirty="0"/>
              <a:t>1</a:t>
            </a:r>
            <a:r>
              <a:rPr lang="zh-CN" altLang="en-US" sz="2600" dirty="0"/>
              <a:t>、半纤维素的来源</a:t>
            </a:r>
            <a:endParaRPr lang="en-US" altLang="zh-CN" sz="2600" dirty="0"/>
          </a:p>
          <a:p>
            <a:pPr marL="0" indent="0">
              <a:lnSpc>
                <a:spcPct val="110000"/>
              </a:lnSpc>
              <a:spcBef>
                <a:spcPts val="0"/>
              </a:spcBef>
              <a:buNone/>
            </a:pPr>
            <a:r>
              <a:rPr lang="zh-CN" altLang="en-US" sz="2600" dirty="0"/>
              <a:t>一般情况下， 分离出来的半纤维素的溶解度要比天然状态的半纤维素溶解度高</a:t>
            </a:r>
            <a:br>
              <a:rPr lang="zh-CN" altLang="en-US" sz="2600" dirty="0"/>
            </a:br>
            <a:r>
              <a:rPr lang="en-US" altLang="zh-CN" sz="2600" dirty="0"/>
              <a:t>2</a:t>
            </a:r>
            <a:r>
              <a:rPr lang="zh-CN" altLang="en-US" sz="2600" dirty="0"/>
              <a:t>、半纤维素的聚糖种类和结构</a:t>
            </a:r>
            <a:br>
              <a:rPr lang="zh-CN" altLang="en-US" sz="2600" dirty="0"/>
            </a:br>
            <a:r>
              <a:rPr lang="en-US" altLang="zh-CN" sz="2600" dirty="0"/>
              <a:t>3</a:t>
            </a:r>
            <a:r>
              <a:rPr lang="zh-CN" altLang="en-US" sz="2600" dirty="0"/>
              <a:t>、枝链数目</a:t>
            </a:r>
            <a:endParaRPr lang="en-US" altLang="zh-CN" sz="2600" dirty="0"/>
          </a:p>
          <a:p>
            <a:pPr marL="0" indent="0">
              <a:lnSpc>
                <a:spcPct val="110000"/>
              </a:lnSpc>
              <a:spcBef>
                <a:spcPts val="0"/>
              </a:spcBef>
              <a:buNone/>
            </a:pPr>
            <a:r>
              <a:rPr lang="zh-CN" altLang="en-US" sz="2600" dirty="0"/>
              <a:t>枝链数目越多，溶解度越大</a:t>
            </a:r>
            <a:br>
              <a:rPr lang="zh-CN" altLang="en-US" sz="2600" dirty="0"/>
            </a:br>
            <a:r>
              <a:rPr lang="en-US" altLang="zh-CN" sz="2600" dirty="0"/>
              <a:t>4</a:t>
            </a:r>
            <a:r>
              <a:rPr lang="zh-CN" altLang="en-US" sz="2600" dirty="0"/>
              <a:t>、聚合度</a:t>
            </a:r>
            <a:br>
              <a:rPr lang="zh-CN" altLang="en-US" sz="2600" dirty="0"/>
            </a:br>
            <a:r>
              <a:rPr lang="en-US" altLang="zh-CN" sz="2600" dirty="0"/>
              <a:t>5</a:t>
            </a:r>
            <a:r>
              <a:rPr lang="zh-CN" altLang="en-US" sz="2600" dirty="0"/>
              <a:t>、溶剂 </a:t>
            </a:r>
          </a:p>
        </p:txBody>
      </p:sp>
    </p:spTree>
    <p:extLst>
      <p:ext uri="{BB962C8B-B14F-4D97-AF65-F5344CB8AC3E}">
        <p14:creationId xmlns:p14="http://schemas.microsoft.com/office/powerpoint/2010/main" val="3175389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586"/>
            <a:ext cx="9144000" cy="6604827"/>
          </a:xfrm>
          <a:prstGeom prst="rect">
            <a:avLst/>
          </a:prstGeom>
        </p:spPr>
      </p:pic>
    </p:spTree>
    <p:extLst>
      <p:ext uri="{BB962C8B-B14F-4D97-AF65-F5344CB8AC3E}">
        <p14:creationId xmlns:p14="http://schemas.microsoft.com/office/powerpoint/2010/main" val="3333138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3016" y="1553888"/>
            <a:ext cx="7209692" cy="3360022"/>
          </a:xfrm>
          <a:prstGeom prst="rect">
            <a:avLst/>
          </a:prstGeom>
        </p:spPr>
        <p:txBody>
          <a:bodyPr wrap="square">
            <a:spAutoFit/>
          </a:bodyPr>
          <a:lstStyle/>
          <a:p>
            <a:pPr>
              <a:lnSpc>
                <a:spcPct val="150000"/>
              </a:lnSpc>
            </a:pPr>
            <a:br>
              <a:rPr lang="zh-CN" altLang="en-US" sz="2400" dirty="0">
                <a:solidFill>
                  <a:srgbClr val="000066"/>
                </a:solidFill>
                <a:latin typeface="NSimSun" panose="02010609030101010101" pitchFamily="49" charset="-122"/>
                <a:ea typeface="NSimSun" panose="02010609030101010101" pitchFamily="49" charset="-122"/>
              </a:rPr>
            </a:br>
            <a:r>
              <a:rPr lang="en-US" altLang="zh-CN" sz="2400" dirty="0">
                <a:solidFill>
                  <a:srgbClr val="000066"/>
                </a:solidFill>
                <a:latin typeface="ArialMT"/>
              </a:rPr>
              <a:t>• </a:t>
            </a:r>
            <a:r>
              <a:rPr lang="zh-CN" altLang="en-US" sz="2400" dirty="0">
                <a:solidFill>
                  <a:srgbClr val="000066"/>
                </a:solidFill>
                <a:latin typeface="NSimSun" panose="02010609030101010101" pitchFamily="49" charset="-122"/>
                <a:ea typeface="NSimSun" panose="02010609030101010101" pitchFamily="49" charset="-122"/>
              </a:rPr>
              <a:t>半纤维素的聚合度一般为</a:t>
            </a:r>
            <a:r>
              <a:rPr lang="en-US" altLang="zh-CN" sz="2400" dirty="0">
                <a:solidFill>
                  <a:srgbClr val="000066"/>
                </a:solidFill>
                <a:latin typeface="NSimSun" panose="02010609030101010101" pitchFamily="49" charset="-122"/>
                <a:ea typeface="NSimSun" panose="02010609030101010101" pitchFamily="49" charset="-122"/>
              </a:rPr>
              <a:t>150</a:t>
            </a:r>
            <a:r>
              <a:rPr lang="en-US" altLang="zh-CN" sz="2400" dirty="0">
                <a:solidFill>
                  <a:srgbClr val="000066"/>
                </a:solidFill>
                <a:latin typeface="Calibri" panose="020F0502020204030204" pitchFamily="34" charset="0"/>
              </a:rPr>
              <a:t>~</a:t>
            </a:r>
            <a:r>
              <a:rPr lang="en-US" altLang="zh-CN" sz="2400" dirty="0">
                <a:solidFill>
                  <a:srgbClr val="000066"/>
                </a:solidFill>
                <a:latin typeface="NSimSun" panose="02010609030101010101" pitchFamily="49" charset="-122"/>
                <a:ea typeface="NSimSun" panose="02010609030101010101" pitchFamily="49" charset="-122"/>
              </a:rPr>
              <a:t>200</a:t>
            </a:r>
            <a:r>
              <a:rPr lang="zh-CN" altLang="en-US" sz="2400" dirty="0">
                <a:solidFill>
                  <a:srgbClr val="000066"/>
                </a:solidFill>
                <a:latin typeface="NSimSun" panose="02010609030101010101" pitchFamily="49" charset="-122"/>
                <a:ea typeface="NSimSun" panose="02010609030101010101" pitchFamily="49" charset="-122"/>
              </a:rPr>
              <a:t>（数量平均）。</a:t>
            </a:r>
            <a:br>
              <a:rPr lang="zh-CN" altLang="en-US" sz="2400" dirty="0">
                <a:solidFill>
                  <a:srgbClr val="000066"/>
                </a:solidFill>
                <a:latin typeface="NSimSun" panose="02010609030101010101" pitchFamily="49" charset="-122"/>
                <a:ea typeface="NSimSun" panose="02010609030101010101" pitchFamily="49" charset="-122"/>
              </a:rPr>
            </a:br>
            <a:r>
              <a:rPr lang="en-US" altLang="zh-CN" sz="2400" dirty="0">
                <a:solidFill>
                  <a:srgbClr val="000066"/>
                </a:solidFill>
                <a:latin typeface="ArialMT"/>
              </a:rPr>
              <a:t>• </a:t>
            </a:r>
            <a:r>
              <a:rPr lang="zh-CN" altLang="en-US" sz="2400" dirty="0">
                <a:solidFill>
                  <a:srgbClr val="000066"/>
                </a:solidFill>
                <a:latin typeface="NSimSun" panose="02010609030101010101" pitchFamily="49" charset="-122"/>
                <a:ea typeface="NSimSun" panose="02010609030101010101" pitchFamily="49" charset="-122"/>
              </a:rPr>
              <a:t>测定半纤维素聚合度的方法：</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渗透压法；光散射法；</a:t>
            </a: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rgbClr val="000066"/>
                </a:solidFill>
                <a:latin typeface="NSimSun" panose="02010609030101010101" pitchFamily="49" charset="-122"/>
                <a:ea typeface="NSimSun" panose="02010609030101010101" pitchFamily="49" charset="-122"/>
              </a:rPr>
              <a:t>粘度法；超速离心机法。</a:t>
            </a:r>
            <a:r>
              <a:rPr lang="zh-CN" altLang="en-US" sz="2400" dirty="0"/>
              <a:t> </a:t>
            </a:r>
            <a:br>
              <a:rPr lang="zh-CN" altLang="en-US" sz="2400" dirty="0"/>
            </a:br>
            <a:endParaRPr lang="zh-CN" altLang="en-US" sz="2400" dirty="0"/>
          </a:p>
        </p:txBody>
      </p:sp>
      <p:sp>
        <p:nvSpPr>
          <p:cNvPr id="3" name="标题 2"/>
          <p:cNvSpPr>
            <a:spLocks noGrp="1"/>
          </p:cNvSpPr>
          <p:nvPr>
            <p:ph type="title"/>
          </p:nvPr>
        </p:nvSpPr>
        <p:spPr/>
        <p:txBody>
          <a:bodyPr/>
          <a:lstStyle/>
          <a:p>
            <a:r>
              <a:rPr lang="en-US" altLang="zh-CN" dirty="0">
                <a:solidFill>
                  <a:srgbClr val="000066"/>
                </a:solidFill>
                <a:latin typeface="NSimSun" panose="02010609030101010101" pitchFamily="49" charset="-122"/>
                <a:ea typeface="NSimSun" panose="02010609030101010101" pitchFamily="49" charset="-122"/>
              </a:rPr>
              <a:t>4.2 </a:t>
            </a:r>
            <a:r>
              <a:rPr lang="zh-CN" altLang="en-US" dirty="0">
                <a:solidFill>
                  <a:srgbClr val="000066"/>
                </a:solidFill>
                <a:latin typeface="NSimSun" panose="02010609030101010101" pitchFamily="49" charset="-122"/>
                <a:ea typeface="NSimSun" panose="02010609030101010101" pitchFamily="49" charset="-122"/>
              </a:rPr>
              <a:t>分子质量</a:t>
            </a:r>
            <a:endParaRPr lang="zh-CN" altLang="en-US" dirty="0"/>
          </a:p>
        </p:txBody>
      </p:sp>
    </p:spTree>
    <p:extLst>
      <p:ext uri="{BB962C8B-B14F-4D97-AF65-F5344CB8AC3E}">
        <p14:creationId xmlns:p14="http://schemas.microsoft.com/office/powerpoint/2010/main" val="1634699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8061" y="1476328"/>
            <a:ext cx="4572000" cy="461665"/>
          </a:xfrm>
          <a:prstGeom prst="rect">
            <a:avLst/>
          </a:prstGeom>
        </p:spPr>
        <p:txBody>
          <a:bodyPr>
            <a:spAutoFit/>
          </a:bodyPr>
          <a:lstStyle/>
          <a:p>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Mark</a:t>
            </a:r>
            <a:r>
              <a:rPr lang="en-US" altLang="zh-CN" sz="2400" b="1" dirty="0">
                <a:solidFill>
                  <a:srgbClr val="000066"/>
                </a:solidFill>
                <a:latin typeface="Times New Roman" panose="02020603050405020304" pitchFamily="18" charset="0"/>
                <a:cs typeface="Times New Roman" panose="02020603050405020304" pitchFamily="18" charset="0"/>
              </a:rPr>
              <a:t>—</a:t>
            </a:r>
            <a:r>
              <a:rPr lang="en-US" altLang="zh-CN" sz="2400" dirty="0" err="1">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Houwinck</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方程式表示</a:t>
            </a:r>
            <a:r>
              <a:rPr lang="zh-CN" altLang="en-US" sz="2400" dirty="0">
                <a:latin typeface="Times New Roman" panose="02020603050405020304" pitchFamily="18" charset="0"/>
                <a:cs typeface="Times New Roman" panose="02020603050405020304" pitchFamily="18" charset="0"/>
              </a:rPr>
              <a:t> </a:t>
            </a:r>
          </a:p>
        </p:txBody>
      </p:sp>
      <p:sp>
        <p:nvSpPr>
          <p:cNvPr id="3" name="矩形 2"/>
          <p:cNvSpPr/>
          <p:nvPr/>
        </p:nvSpPr>
        <p:spPr>
          <a:xfrm>
            <a:off x="3270738" y="3236548"/>
            <a:ext cx="4572000" cy="461665"/>
          </a:xfrm>
          <a:prstGeom prst="rect">
            <a:avLst/>
          </a:prstGeom>
        </p:spPr>
        <p:txBody>
          <a:bodyPr>
            <a:spAutoFit/>
          </a:bodyPr>
          <a:lstStyle/>
          <a:p>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式中： </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K</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和</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常数</a:t>
            </a:r>
            <a:r>
              <a:rPr lang="zh-CN" altLang="en-US" sz="2400" dirty="0">
                <a:latin typeface="Times New Roman" panose="02020603050405020304" pitchFamily="18" charset="0"/>
                <a:cs typeface="Times New Roman" panose="02020603050405020304" pitchFamily="18" charset="0"/>
              </a:rPr>
              <a:t> </a:t>
            </a:r>
          </a:p>
        </p:txBody>
      </p:sp>
      <p:sp>
        <p:nvSpPr>
          <p:cNvPr id="4" name="矩形 3"/>
          <p:cNvSpPr/>
          <p:nvPr/>
        </p:nvSpPr>
        <p:spPr>
          <a:xfrm>
            <a:off x="1324708" y="4096306"/>
            <a:ext cx="6646984" cy="1938992"/>
          </a:xfrm>
          <a:prstGeom prst="rect">
            <a:avLst/>
          </a:prstGeom>
        </p:spPr>
        <p:txBody>
          <a:bodyPr wrap="square">
            <a:spAutoFit/>
          </a:bodyPr>
          <a:lstStyle/>
          <a:p>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在铜乙二胺中， 聚</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(4-O-</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甲基葡萄糖醛酸</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木糖的</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K</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值和</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值分别为</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2.6×10</a:t>
            </a:r>
            <a:r>
              <a:rPr lang="en-US" altLang="zh-CN" sz="2400" baseline="30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-3</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 (dl/g)</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和</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1.15</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 在二甲亚砜中， 此聚糖的</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K</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值和</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值分别为</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5.9×10</a:t>
            </a:r>
            <a:r>
              <a:rPr lang="en-US" altLang="zh-CN" sz="2400" baseline="300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-3</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(dl/g)</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和</a:t>
            </a:r>
            <a:r>
              <a:rPr lang="en-US" altLang="zh-CN"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0.94</a:t>
            </a:r>
            <a:r>
              <a:rPr lang="zh-CN" altLang="en-US" sz="2400" dirty="0">
                <a:solidFill>
                  <a:srgbClr val="000066"/>
                </a:solidFill>
                <a:latin typeface="Times New Roman" panose="02020603050405020304" pitchFamily="18" charset="0"/>
                <a:ea typeface="NSimSun" panose="02010609030101010101" pitchFamily="49" charset="-122"/>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br>
              <a:rPr lang="zh-CN" altLang="en-US" sz="2400" dirty="0">
                <a:latin typeface="Times New Roman" panose="02020603050405020304" pitchFamily="18" charset="0"/>
                <a:cs typeface="Times New Roman" panose="02020603050405020304" pitchFamily="18" charset="0"/>
              </a:rPr>
            </a:b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3270738" y="2407568"/>
                <a:ext cx="25190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𝜂</m:t>
                      </m:r>
                      <m:r>
                        <a:rPr lang="en-US" altLang="zh-CN" sz="2800" i="1" smtClean="0">
                          <a:latin typeface="Cambria Math" panose="02040503050406030204" pitchFamily="18" charset="0"/>
                        </a:rPr>
                        <m:t>=</m:t>
                      </m:r>
                      <m:r>
                        <m:rPr>
                          <m:sty m:val="p"/>
                        </m:rPr>
                        <a:rPr lang="en-US" altLang="zh-CN" sz="2800" i="1" smtClean="0">
                          <a:latin typeface="Cambria Math" panose="02040503050406030204" pitchFamily="18" charset="0"/>
                        </a:rPr>
                        <m:t>K</m:t>
                      </m:r>
                      <m:r>
                        <a:rPr lang="en-US" altLang="zh-CN" sz="2800" i="1" smtClean="0">
                          <a:latin typeface="Cambria Math" panose="02040503050406030204" pitchFamily="18" charset="0"/>
                          <a:ea typeface="Cambria Math" panose="02040503050406030204" pitchFamily="18" charset="0"/>
                        </a:rPr>
                        <m:t>×</m:t>
                      </m:r>
                      <m:r>
                        <m:rPr>
                          <m:sty m:val="p"/>
                        </m:rPr>
                        <a:rPr lang="en-US" altLang="zh-CN" sz="2800" i="1" smtClean="0">
                          <a:latin typeface="Cambria Math" panose="02040503050406030204" pitchFamily="18" charset="0"/>
                        </a:rPr>
                        <m:t>D</m:t>
                      </m:r>
                      <m:sSubSup>
                        <m:sSubSupPr>
                          <m:ctrlPr>
                            <a:rPr lang="en-US" altLang="zh-CN" sz="2800" i="1" smtClean="0">
                              <a:latin typeface="Cambria Math" panose="02040503050406030204" pitchFamily="18" charset="0"/>
                            </a:rPr>
                          </m:ctrlPr>
                        </m:sSubSupPr>
                        <m:e>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𝑊</m:t>
                          </m:r>
                        </m:sub>
                        <m:sup>
                          <m:r>
                            <a:rPr lang="zh-CN" altLang="en-US" sz="2800" i="1" smtClean="0">
                              <a:latin typeface="Cambria Math" panose="02040503050406030204" pitchFamily="18" charset="0"/>
                            </a:rPr>
                            <m:t>𝛼</m:t>
                          </m:r>
                        </m:sup>
                      </m:sSubSup>
                    </m:oMath>
                  </m:oMathPara>
                </a14:m>
                <a:endParaRPr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270738" y="2407568"/>
                <a:ext cx="2519088" cy="43088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4081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6461" y="1134034"/>
            <a:ext cx="7362093" cy="3046988"/>
          </a:xfrm>
          <a:prstGeom prst="rect">
            <a:avLst/>
          </a:prstGeom>
        </p:spPr>
        <p:txBody>
          <a:bodyPr wrap="square">
            <a:spAutoFit/>
          </a:bodyPr>
          <a:lstStyle/>
          <a:p>
            <a:pPr>
              <a:lnSpc>
                <a:spcPct val="120000"/>
              </a:lnSpc>
            </a:pPr>
            <a:br>
              <a:rPr lang="zh-CN" altLang="en-US" sz="2400" dirty="0">
                <a:solidFill>
                  <a:srgbClr val="000066"/>
                </a:solidFill>
                <a:latin typeface="NSimSun" panose="02010609030101010101" pitchFamily="49" charset="-122"/>
                <a:ea typeface="NSimSun" panose="02010609030101010101" pitchFamily="49" charset="-122"/>
              </a:rPr>
            </a:br>
            <a:r>
              <a:rPr lang="zh-CN" altLang="en-US" sz="2800" dirty="0">
                <a:solidFill>
                  <a:srgbClr val="000066"/>
                </a:solidFill>
                <a:latin typeface="NSimSun" panose="02010609030101010101" pitchFamily="49" charset="-122"/>
                <a:ea typeface="NSimSun" panose="02010609030101010101" pitchFamily="49" charset="-122"/>
              </a:rPr>
              <a:t>（一）半纤维素对溶解浆的影响</a:t>
            </a:r>
            <a:br>
              <a:rPr lang="zh-CN" altLang="en-US" sz="2800" dirty="0">
                <a:solidFill>
                  <a:srgbClr val="000066"/>
                </a:solidFill>
                <a:latin typeface="NSimSun" panose="02010609030101010101" pitchFamily="49" charset="-122"/>
                <a:ea typeface="NSimSun" panose="02010609030101010101" pitchFamily="49" charset="-122"/>
              </a:rPr>
            </a:br>
            <a:r>
              <a:rPr lang="zh-CN" altLang="en-US" sz="2800" dirty="0">
                <a:solidFill>
                  <a:srgbClr val="000066"/>
                </a:solidFill>
                <a:latin typeface="NSimSun" panose="02010609030101010101" pitchFamily="49" charset="-122"/>
                <a:ea typeface="NSimSun" panose="02010609030101010101" pitchFamily="49" charset="-122"/>
              </a:rPr>
              <a:t>溶解浆是生产粘胶纤维、 玻璃纸或者其它纤维素衍生物的原料。 半纤维素的存在对溶解浆的使用会产生不利影响。</a:t>
            </a:r>
            <a:r>
              <a:rPr lang="zh-CN" altLang="en-US" sz="2800" dirty="0"/>
              <a:t> </a:t>
            </a:r>
            <a:br>
              <a:rPr lang="zh-CN" altLang="en-US" sz="2400" dirty="0"/>
            </a:br>
            <a:endParaRPr lang="zh-CN" altLang="en-US" sz="2400" dirty="0"/>
          </a:p>
        </p:txBody>
      </p:sp>
      <p:sp>
        <p:nvSpPr>
          <p:cNvPr id="3" name="标题 2"/>
          <p:cNvSpPr>
            <a:spLocks noGrp="1"/>
          </p:cNvSpPr>
          <p:nvPr>
            <p:ph type="title"/>
          </p:nvPr>
        </p:nvSpPr>
        <p:spPr>
          <a:xfrm>
            <a:off x="128016" y="153413"/>
            <a:ext cx="7349048" cy="595367"/>
          </a:xfrm>
        </p:spPr>
        <p:txBody>
          <a:bodyPr/>
          <a:lstStyle/>
          <a:p>
            <a:r>
              <a:rPr lang="en-US" altLang="zh-CN" sz="3000" dirty="0">
                <a:solidFill>
                  <a:srgbClr val="000066"/>
                </a:solidFill>
                <a:latin typeface="NSimSun" panose="02010609030101010101" pitchFamily="49" charset="-122"/>
                <a:ea typeface="NSimSun" panose="02010609030101010101" pitchFamily="49" charset="-122"/>
              </a:rPr>
              <a:t>4.3</a:t>
            </a:r>
            <a:r>
              <a:rPr lang="zh-CN" altLang="en-US" sz="3000" dirty="0">
                <a:solidFill>
                  <a:srgbClr val="000066"/>
                </a:solidFill>
                <a:latin typeface="NSimSun" panose="02010609030101010101" pitchFamily="49" charset="-122"/>
                <a:ea typeface="NSimSun" panose="02010609030101010101" pitchFamily="49" charset="-122"/>
              </a:rPr>
              <a:t>半纤维素对纸浆及纸张性质的影响</a:t>
            </a:r>
            <a:endParaRPr lang="zh-CN" altLang="en-US" sz="3000" dirty="0"/>
          </a:p>
        </p:txBody>
      </p:sp>
    </p:spTree>
    <p:extLst>
      <p:ext uri="{BB962C8B-B14F-4D97-AF65-F5344CB8AC3E}">
        <p14:creationId xmlns:p14="http://schemas.microsoft.com/office/powerpoint/2010/main" val="1723732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2575" y="1047726"/>
            <a:ext cx="4572000" cy="3060487"/>
            <a:chOff x="162575" y="1047726"/>
            <a:chExt cx="4572000" cy="3060487"/>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95" y="1047726"/>
              <a:ext cx="3590360" cy="2490449"/>
            </a:xfrm>
            <a:prstGeom prst="rect">
              <a:avLst/>
            </a:prstGeom>
          </p:spPr>
        </p:pic>
        <p:sp>
          <p:nvSpPr>
            <p:cNvPr id="3" name="矩形 2"/>
            <p:cNvSpPr/>
            <p:nvPr/>
          </p:nvSpPr>
          <p:spPr>
            <a:xfrm>
              <a:off x="162575" y="3738881"/>
              <a:ext cx="4572000" cy="369332"/>
            </a:xfrm>
            <a:prstGeom prst="rect">
              <a:avLst/>
            </a:prstGeom>
          </p:spPr>
          <p:txBody>
            <a:bodyPr>
              <a:spAutoFit/>
            </a:bodyPr>
            <a:lstStyle/>
            <a:p>
              <a:r>
                <a:rPr lang="zh-CN" altLang="en-US" dirty="0">
                  <a:solidFill>
                    <a:srgbClr val="000066"/>
                  </a:solidFill>
                  <a:latin typeface="NSimSun" panose="02010609030101010101" pitchFamily="49" charset="-122"/>
                  <a:ea typeface="NSimSun" panose="02010609030101010101" pitchFamily="49" charset="-122"/>
                </a:rPr>
                <a:t>浆粕中的半纤维素含量与粘胶过滤值的关系</a:t>
              </a:r>
              <a:r>
                <a:rPr lang="zh-CN" altLang="en-US" dirty="0"/>
                <a:t> </a:t>
              </a:r>
            </a:p>
          </p:txBody>
        </p:sp>
      </p:grpSp>
      <p:grpSp>
        <p:nvGrpSpPr>
          <p:cNvPr id="9" name="组合 8"/>
          <p:cNvGrpSpPr/>
          <p:nvPr/>
        </p:nvGrpSpPr>
        <p:grpSpPr>
          <a:xfrm>
            <a:off x="2264346" y="2001280"/>
            <a:ext cx="4572000" cy="3078448"/>
            <a:chOff x="2264346" y="2001280"/>
            <a:chExt cx="4572000" cy="3078448"/>
          </a:xfrm>
        </p:grpSpPr>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346" y="2001280"/>
              <a:ext cx="3958818" cy="2508410"/>
            </a:xfrm>
            <a:prstGeom prst="rect">
              <a:avLst/>
            </a:prstGeom>
          </p:spPr>
        </p:pic>
        <p:sp>
          <p:nvSpPr>
            <p:cNvPr id="5" name="矩形 4"/>
            <p:cNvSpPr/>
            <p:nvPr/>
          </p:nvSpPr>
          <p:spPr>
            <a:xfrm>
              <a:off x="2264346" y="4710396"/>
              <a:ext cx="4572000" cy="369332"/>
            </a:xfrm>
            <a:prstGeom prst="rect">
              <a:avLst/>
            </a:prstGeom>
          </p:spPr>
          <p:txBody>
            <a:bodyPr>
              <a:spAutoFit/>
            </a:bodyPr>
            <a:lstStyle/>
            <a:p>
              <a:r>
                <a:rPr lang="zh-CN" altLang="en-US" dirty="0">
                  <a:solidFill>
                    <a:srgbClr val="000066"/>
                  </a:solidFill>
                  <a:latin typeface="NSimSun" panose="02010609030101010101" pitchFamily="49" charset="-122"/>
                  <a:ea typeface="NSimSun" panose="02010609030101010101" pitchFamily="49" charset="-122"/>
                </a:rPr>
                <a:t>浆粕中的半纤维素含量与粘胶透明度的关系</a:t>
              </a:r>
              <a:r>
                <a:rPr lang="zh-CN" altLang="en-US" dirty="0"/>
                <a:t> </a:t>
              </a:r>
            </a:p>
          </p:txBody>
        </p:sp>
      </p:grpSp>
      <p:grpSp>
        <p:nvGrpSpPr>
          <p:cNvPr id="10" name="组合 9"/>
          <p:cNvGrpSpPr/>
          <p:nvPr/>
        </p:nvGrpSpPr>
        <p:grpSpPr>
          <a:xfrm>
            <a:off x="3469950" y="3119420"/>
            <a:ext cx="5506428" cy="3062581"/>
            <a:chOff x="3469950" y="3119420"/>
            <a:chExt cx="5506428" cy="3062581"/>
          </a:xfrm>
        </p:grpSpPr>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040" y="3119420"/>
              <a:ext cx="3240418" cy="2505789"/>
            </a:xfrm>
            <a:prstGeom prst="rect">
              <a:avLst/>
            </a:prstGeom>
          </p:spPr>
        </p:pic>
        <p:sp>
          <p:nvSpPr>
            <p:cNvPr id="7" name="矩形 6"/>
            <p:cNvSpPr/>
            <p:nvPr/>
          </p:nvSpPr>
          <p:spPr>
            <a:xfrm>
              <a:off x="3469950" y="5812669"/>
              <a:ext cx="5506428" cy="369332"/>
            </a:xfrm>
            <a:prstGeom prst="rect">
              <a:avLst/>
            </a:prstGeom>
          </p:spPr>
          <p:txBody>
            <a:bodyPr wrap="square">
              <a:spAutoFit/>
            </a:bodyPr>
            <a:lstStyle/>
            <a:p>
              <a:r>
                <a:rPr lang="zh-CN" altLang="en-US" dirty="0">
                  <a:solidFill>
                    <a:srgbClr val="000066"/>
                  </a:solidFill>
                  <a:latin typeface="NSimSun" panose="02010609030101010101" pitchFamily="49" charset="-122"/>
                  <a:ea typeface="NSimSun" panose="02010609030101010101" pitchFamily="49" charset="-122"/>
                </a:rPr>
                <a:t>浆粕中的半纤维素含量对粘胶帘子线疲劳强度的影响</a:t>
              </a:r>
              <a:r>
                <a:rPr lang="zh-CN" altLang="en-US" dirty="0"/>
                <a:t> </a:t>
              </a:r>
            </a:p>
          </p:txBody>
        </p:sp>
      </p:grpSp>
    </p:spTree>
    <p:extLst>
      <p:ext uri="{BB962C8B-B14F-4D97-AF65-F5344CB8AC3E}">
        <p14:creationId xmlns:p14="http://schemas.microsoft.com/office/powerpoint/2010/main" val="415656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9568" y="911293"/>
            <a:ext cx="7537940" cy="540725"/>
          </a:xfrm>
          <a:prstGeom prst="rect">
            <a:avLst/>
          </a:prstGeom>
        </p:spPr>
        <p:txBody>
          <a:bodyPr wrap="square">
            <a:spAutoFit/>
          </a:bodyPr>
          <a:lstStyle/>
          <a:p>
            <a:pPr>
              <a:lnSpc>
                <a:spcPct val="120000"/>
              </a:lnSpc>
            </a:pPr>
            <a:r>
              <a:rPr lang="zh-CN" altLang="en-US" sz="2800" dirty="0">
                <a:solidFill>
                  <a:srgbClr val="000066"/>
                </a:solidFill>
                <a:latin typeface="NSimSun" panose="02010609030101010101" pitchFamily="49" charset="-122"/>
                <a:ea typeface="NSimSun" panose="02010609030101010101" pitchFamily="49" charset="-122"/>
              </a:rPr>
              <a:t>（二）半纤维素对纸浆打浆行为的影响</a:t>
            </a:r>
            <a:endParaRPr lang="en-US" altLang="zh-CN" sz="2800" dirty="0">
              <a:solidFill>
                <a:srgbClr val="000066"/>
              </a:solidFill>
              <a:latin typeface="NSimSun" panose="02010609030101010101" pitchFamily="49" charset="-122"/>
              <a:ea typeface="NSimSun" panose="02010609030101010101" pitchFamily="49" charset="-122"/>
            </a:endParaRPr>
          </a:p>
        </p:txBody>
      </p:sp>
      <p:sp>
        <p:nvSpPr>
          <p:cNvPr id="4" name="矩形 3"/>
          <p:cNvSpPr/>
          <p:nvPr/>
        </p:nvSpPr>
        <p:spPr>
          <a:xfrm>
            <a:off x="586154" y="2278909"/>
            <a:ext cx="3516923" cy="3637919"/>
          </a:xfrm>
          <a:prstGeom prst="rect">
            <a:avLst/>
          </a:prstGeom>
        </p:spPr>
        <p:txBody>
          <a:bodyPr wrap="square">
            <a:spAutoFit/>
          </a:bodyPr>
          <a:lstStyle/>
          <a:p>
            <a:pPr lvl="0">
              <a:lnSpc>
                <a:spcPct val="120000"/>
              </a:lnSpc>
            </a:pPr>
            <a:r>
              <a:rPr lang="en-US" altLang="zh-CN" sz="2400" dirty="0">
                <a:solidFill>
                  <a:srgbClr val="000066"/>
                </a:solidFill>
                <a:latin typeface="ArialMT"/>
              </a:rPr>
              <a:t>• </a:t>
            </a:r>
            <a:r>
              <a:rPr lang="zh-CN" altLang="en-US" sz="2400" dirty="0">
                <a:solidFill>
                  <a:srgbClr val="000066"/>
                </a:solidFill>
                <a:latin typeface="NSimSun" panose="02010609030101010101" pitchFamily="49" charset="-122"/>
                <a:ea typeface="NSimSun" panose="02010609030101010101" pitchFamily="49" charset="-122"/>
              </a:rPr>
              <a:t>纸浆中存留的半纤维素有利于纸浆的打浆， 这是因为半纤维素比纤维素更容易水化润胀。</a:t>
            </a:r>
            <a:br>
              <a:rPr lang="zh-CN" altLang="en-US" sz="2400" dirty="0">
                <a:solidFill>
                  <a:srgbClr val="000066"/>
                </a:solidFill>
                <a:latin typeface="NSimSun" panose="02010609030101010101" pitchFamily="49" charset="-122"/>
                <a:ea typeface="NSimSun" panose="02010609030101010101" pitchFamily="49" charset="-122"/>
              </a:rPr>
            </a:br>
            <a:r>
              <a:rPr lang="en-US" altLang="zh-CN" sz="2400" dirty="0">
                <a:solidFill>
                  <a:srgbClr val="000066"/>
                </a:solidFill>
                <a:latin typeface="ArialMT"/>
              </a:rPr>
              <a:t>• </a:t>
            </a:r>
            <a:r>
              <a:rPr lang="zh-CN" altLang="en-US" sz="2400" dirty="0">
                <a:solidFill>
                  <a:srgbClr val="000066"/>
                </a:solidFill>
                <a:latin typeface="NSimSun" panose="02010609030101010101" pitchFamily="49" charset="-122"/>
                <a:ea typeface="NSimSun" panose="02010609030101010101" pitchFamily="49" charset="-122"/>
              </a:rPr>
              <a:t>纸浆中存留的半纤维素聚糖的种类与结构比半纤维素的含量对打浆的影响更大。</a:t>
            </a:r>
            <a:r>
              <a:rPr lang="zh-CN" altLang="en-US" sz="2400" dirty="0">
                <a:solidFill>
                  <a:prstClr val="black"/>
                </a:solidFill>
              </a:rPr>
              <a:t> </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119" y="1665985"/>
            <a:ext cx="4546298" cy="4652754"/>
          </a:xfrm>
          <a:prstGeom prst="rect">
            <a:avLst/>
          </a:prstGeom>
        </p:spPr>
      </p:pic>
    </p:spTree>
    <p:extLst>
      <p:ext uri="{BB962C8B-B14F-4D97-AF65-F5344CB8AC3E}">
        <p14:creationId xmlns:p14="http://schemas.microsoft.com/office/powerpoint/2010/main" val="2158100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0617"/>
            <a:ext cx="9144000" cy="6296766"/>
          </a:xfrm>
          <a:prstGeom prst="rect">
            <a:avLst/>
          </a:prstGeom>
        </p:spPr>
      </p:pic>
    </p:spTree>
    <p:extLst>
      <p:ext uri="{BB962C8B-B14F-4D97-AF65-F5344CB8AC3E}">
        <p14:creationId xmlns:p14="http://schemas.microsoft.com/office/powerpoint/2010/main" val="1159919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5059"/>
            <a:ext cx="9144000" cy="6147881"/>
          </a:xfrm>
          <a:prstGeom prst="rect">
            <a:avLst/>
          </a:prstGeom>
        </p:spPr>
      </p:pic>
    </p:spTree>
    <p:extLst>
      <p:ext uri="{BB962C8B-B14F-4D97-AF65-F5344CB8AC3E}">
        <p14:creationId xmlns:p14="http://schemas.microsoft.com/office/powerpoint/2010/main" val="4037867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22768" y="125981"/>
            <a:ext cx="5929805" cy="595367"/>
          </a:xfrm>
        </p:spPr>
        <p:txBody>
          <a:bodyPr/>
          <a:lstStyle/>
          <a:p>
            <a:r>
              <a:rPr lang="en-US" altLang="zh-CN" dirty="0">
                <a:solidFill>
                  <a:srgbClr val="000066"/>
                </a:solidFill>
                <a:latin typeface="NSimSun" panose="02010609030101010101" pitchFamily="49" charset="-122"/>
                <a:ea typeface="NSimSun" panose="02010609030101010101" pitchFamily="49" charset="-122"/>
              </a:rPr>
              <a:t>1.2 </a:t>
            </a:r>
            <a:r>
              <a:rPr lang="zh-CN" altLang="en-US" dirty="0">
                <a:solidFill>
                  <a:srgbClr val="000066"/>
                </a:solidFill>
                <a:latin typeface="NSimSun" panose="02010609030101010101" pitchFamily="49" charset="-122"/>
                <a:ea typeface="NSimSun" panose="02010609030101010101" pitchFamily="49" charset="-122"/>
              </a:rPr>
              <a:t>半纤维素的命名法</a:t>
            </a:r>
            <a:r>
              <a:rPr lang="zh-CN" altLang="en-US" dirty="0"/>
              <a:t> </a:t>
            </a:r>
          </a:p>
        </p:txBody>
      </p:sp>
      <p:sp>
        <p:nvSpPr>
          <p:cNvPr id="7" name="文本框 6"/>
          <p:cNvSpPr txBox="1"/>
          <p:nvPr/>
        </p:nvSpPr>
        <p:spPr>
          <a:xfrm>
            <a:off x="1106424" y="1225296"/>
            <a:ext cx="5989320" cy="1323439"/>
          </a:xfrm>
          <a:prstGeom prst="rect">
            <a:avLst/>
          </a:prstGeom>
          <a:noFill/>
        </p:spPr>
        <p:txBody>
          <a:bodyPr wrap="square" rtlCol="0">
            <a:spAutoFit/>
          </a:bodyPr>
          <a:lstStyle/>
          <a:p>
            <a:r>
              <a:rPr lang="zh-CN" altLang="en-US" sz="2000" dirty="0"/>
              <a:t>第一种方法：</a:t>
            </a:r>
            <a:endParaRPr lang="en-US" altLang="zh-CN" sz="2000" dirty="0"/>
          </a:p>
          <a:p>
            <a:pPr marL="285750" indent="-285750">
              <a:buFont typeface="Arial" panose="020B0604020202020204" pitchFamily="34" charset="0"/>
              <a:buChar char="•"/>
            </a:pPr>
            <a:r>
              <a:rPr lang="zh-CN" altLang="en-US" sz="2000" dirty="0"/>
              <a:t>支链含量越少，糖基排名越靠前，主链位于最后；</a:t>
            </a:r>
            <a:endParaRPr lang="en-US" altLang="zh-CN" sz="2000" dirty="0"/>
          </a:p>
          <a:p>
            <a:pPr marL="285750" indent="-285750">
              <a:buFont typeface="Arial" panose="020B0604020202020204" pitchFamily="34" charset="0"/>
              <a:buChar char="•"/>
            </a:pPr>
            <a:r>
              <a:rPr lang="zh-CN" altLang="en-US" sz="2000" dirty="0"/>
              <a:t>若主链含多种糖基，则含量最多的主链糖基放在最后，词首加“聚”字。</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424" y="2849981"/>
            <a:ext cx="6649378" cy="1286054"/>
          </a:xfrm>
          <a:prstGeom prst="rect">
            <a:avLst/>
          </a:prstGeom>
        </p:spPr>
      </p:pic>
      <p:sp>
        <p:nvSpPr>
          <p:cNvPr id="9" name="文本框 8"/>
          <p:cNvSpPr txBox="1"/>
          <p:nvPr/>
        </p:nvSpPr>
        <p:spPr>
          <a:xfrm>
            <a:off x="1106424" y="4437281"/>
            <a:ext cx="5032147" cy="400110"/>
          </a:xfrm>
          <a:prstGeom prst="rect">
            <a:avLst/>
          </a:prstGeom>
          <a:noFill/>
        </p:spPr>
        <p:txBody>
          <a:bodyPr wrap="none" rtlCol="0">
            <a:spAutoFit/>
          </a:bodyPr>
          <a:lstStyle/>
          <a:p>
            <a:r>
              <a:rPr lang="zh-CN" altLang="en-US" sz="2000" dirty="0"/>
              <a:t>可命名为 </a:t>
            </a:r>
            <a:r>
              <a:rPr lang="zh-CN" altLang="en-US" sz="2000" dirty="0">
                <a:solidFill>
                  <a:srgbClr val="FF0000"/>
                </a:solidFill>
              </a:rPr>
              <a:t>聚</a:t>
            </a:r>
            <a:r>
              <a:rPr lang="en-US" altLang="zh-CN" sz="2000" dirty="0">
                <a:solidFill>
                  <a:srgbClr val="FF0000"/>
                </a:solidFill>
              </a:rPr>
              <a:t>C</a:t>
            </a:r>
            <a:r>
              <a:rPr lang="zh-CN" altLang="en-US" sz="2000" dirty="0">
                <a:solidFill>
                  <a:srgbClr val="FF0000"/>
                </a:solidFill>
              </a:rPr>
              <a:t>糖</a:t>
            </a:r>
            <a:r>
              <a:rPr lang="en-US" altLang="zh-CN" sz="2000" dirty="0">
                <a:solidFill>
                  <a:srgbClr val="FF0000"/>
                </a:solidFill>
              </a:rPr>
              <a:t>B</a:t>
            </a:r>
            <a:r>
              <a:rPr lang="zh-CN" altLang="en-US" sz="2000" dirty="0">
                <a:solidFill>
                  <a:srgbClr val="FF0000"/>
                </a:solidFill>
              </a:rPr>
              <a:t>糖</a:t>
            </a:r>
            <a:r>
              <a:rPr lang="en-US" altLang="zh-CN" sz="2000" dirty="0">
                <a:solidFill>
                  <a:srgbClr val="FF0000"/>
                </a:solidFill>
              </a:rPr>
              <a:t>A</a:t>
            </a:r>
            <a:r>
              <a:rPr lang="zh-CN" altLang="en-US" sz="2000" dirty="0">
                <a:solidFill>
                  <a:srgbClr val="FF0000"/>
                </a:solidFill>
              </a:rPr>
              <a:t>糖</a:t>
            </a:r>
            <a:r>
              <a:rPr lang="zh-CN" altLang="en-US" sz="2000" dirty="0"/>
              <a:t>，或者</a:t>
            </a:r>
            <a:r>
              <a:rPr lang="en-US" altLang="zh-CN" sz="2000" dirty="0">
                <a:solidFill>
                  <a:srgbClr val="FF0000"/>
                </a:solidFill>
              </a:rPr>
              <a:t>C</a:t>
            </a:r>
            <a:r>
              <a:rPr lang="zh-CN" altLang="en-US" sz="2000" dirty="0">
                <a:solidFill>
                  <a:srgbClr val="FF0000"/>
                </a:solidFill>
              </a:rPr>
              <a:t>糖</a:t>
            </a:r>
            <a:r>
              <a:rPr lang="en-US" altLang="zh-CN" sz="2000" dirty="0">
                <a:solidFill>
                  <a:srgbClr val="FF0000"/>
                </a:solidFill>
              </a:rPr>
              <a:t>B</a:t>
            </a:r>
            <a:r>
              <a:rPr lang="zh-CN" altLang="en-US" sz="2000" dirty="0">
                <a:solidFill>
                  <a:srgbClr val="FF0000"/>
                </a:solidFill>
              </a:rPr>
              <a:t>糖</a:t>
            </a:r>
            <a:r>
              <a:rPr lang="en-US" altLang="zh-CN" sz="2000" dirty="0">
                <a:solidFill>
                  <a:srgbClr val="FF0000"/>
                </a:solidFill>
              </a:rPr>
              <a:t>A</a:t>
            </a:r>
            <a:r>
              <a:rPr lang="zh-CN" altLang="en-US" sz="2000" dirty="0">
                <a:solidFill>
                  <a:srgbClr val="FF0000"/>
                </a:solidFill>
              </a:rPr>
              <a:t>聚糖</a:t>
            </a:r>
          </a:p>
        </p:txBody>
      </p:sp>
      <p:sp>
        <p:nvSpPr>
          <p:cNvPr id="10" name="文本框 9"/>
          <p:cNvSpPr txBox="1"/>
          <p:nvPr/>
        </p:nvSpPr>
        <p:spPr>
          <a:xfrm>
            <a:off x="1106424" y="5294376"/>
            <a:ext cx="6647974" cy="369332"/>
          </a:xfrm>
          <a:prstGeom prst="rect">
            <a:avLst/>
          </a:prstGeom>
          <a:noFill/>
        </p:spPr>
        <p:txBody>
          <a:bodyPr wrap="none" rtlCol="0">
            <a:spAutoFit/>
          </a:bodyPr>
          <a:lstStyle/>
          <a:p>
            <a:r>
              <a:rPr lang="zh-CN" altLang="en-US" dirty="0"/>
              <a:t>该命名法能比较全面地反映出半纤维素的结构，故被广泛应用。</a:t>
            </a:r>
          </a:p>
        </p:txBody>
      </p:sp>
    </p:spTree>
    <p:extLst>
      <p:ext uri="{BB962C8B-B14F-4D97-AF65-F5344CB8AC3E}">
        <p14:creationId xmlns:p14="http://schemas.microsoft.com/office/powerpoint/2010/main" val="2050734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8349"/>
            <a:ext cx="9144000" cy="5244010"/>
          </a:xfrm>
          <a:prstGeom prst="rect">
            <a:avLst/>
          </a:prstGeom>
        </p:spPr>
      </p:pic>
    </p:spTree>
    <p:extLst>
      <p:ext uri="{BB962C8B-B14F-4D97-AF65-F5344CB8AC3E}">
        <p14:creationId xmlns:p14="http://schemas.microsoft.com/office/powerpoint/2010/main" val="3094584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4368" y="1342872"/>
            <a:ext cx="6764216" cy="3637919"/>
          </a:xfrm>
          <a:prstGeom prst="rect">
            <a:avLst/>
          </a:prstGeom>
        </p:spPr>
        <p:txBody>
          <a:bodyPr wrap="square">
            <a:spAutoFit/>
          </a:bodyPr>
          <a:lstStyle/>
          <a:p>
            <a:pPr>
              <a:lnSpc>
                <a:spcPct val="120000"/>
              </a:lnSpc>
            </a:pPr>
            <a:br>
              <a:rPr lang="zh-CN" altLang="en-US" sz="2400" dirty="0">
                <a:solidFill>
                  <a:srgbClr val="000066"/>
                </a:solidFill>
                <a:latin typeface="NSimSun" panose="02010609030101010101" pitchFamily="49" charset="-122"/>
                <a:ea typeface="NSimSun" panose="02010609030101010101" pitchFamily="49" charset="-122"/>
              </a:rPr>
            </a:br>
            <a:r>
              <a:rPr lang="zh-CN" altLang="en-US" sz="2400" dirty="0">
                <a:solidFill>
                  <a:schemeClr val="accent5"/>
                </a:solidFill>
                <a:latin typeface="宋体" panose="02010600030101010101" pitchFamily="2" charset="-122"/>
                <a:ea typeface="宋体" panose="02010600030101010101" pitchFamily="2" charset="-122"/>
              </a:rPr>
              <a:t>半纤维素有利于纸浆的打浆，有利于纤维的细纤维化，大量研究结果表明，凡是通过打浆能获得较高强度纸张的纸浆都有较高的半纤维素含量。</a:t>
            </a:r>
            <a:endParaRPr lang="en-US" altLang="zh-CN" sz="2400" dirty="0">
              <a:solidFill>
                <a:schemeClr val="accent5"/>
              </a:solidFill>
              <a:latin typeface="宋体" panose="02010600030101010101" pitchFamily="2" charset="-122"/>
              <a:ea typeface="宋体" panose="02010600030101010101" pitchFamily="2" charset="-122"/>
            </a:endParaRPr>
          </a:p>
          <a:p>
            <a:pPr>
              <a:lnSpc>
                <a:spcPct val="120000"/>
              </a:lnSpc>
            </a:pPr>
            <a:r>
              <a:rPr lang="en-US" altLang="zh-CN" sz="2400" dirty="0">
                <a:solidFill>
                  <a:schemeClr val="accent5"/>
                </a:solidFill>
                <a:latin typeface="宋体" panose="02010600030101010101" pitchFamily="2" charset="-122"/>
                <a:ea typeface="宋体" panose="02010600030101010101" pitchFamily="2" charset="-122"/>
              </a:rPr>
              <a:t>1</a:t>
            </a:r>
            <a:r>
              <a:rPr lang="zh-CN" altLang="en-US" sz="2400" dirty="0">
                <a:solidFill>
                  <a:schemeClr val="accent5"/>
                </a:solidFill>
                <a:latin typeface="宋体" panose="02010600030101010101" pitchFamily="2" charset="-122"/>
                <a:ea typeface="宋体" panose="02010600030101010101" pitchFamily="2" charset="-122"/>
              </a:rPr>
              <a:t>）半纤维素含量高有利于纤维的结合，所以对提高纸张的裂断长、耐破度和耐折度等有利。半纤维素含量低，有利于一些与纤维结合力无关的纸张性质，如不透明度和撕裂度等。  </a:t>
            </a:r>
            <a:endParaRPr lang="zh-CN" altLang="en-US" dirty="0"/>
          </a:p>
        </p:txBody>
      </p:sp>
      <p:sp>
        <p:nvSpPr>
          <p:cNvPr id="3" name="标题 2"/>
          <p:cNvSpPr>
            <a:spLocks noGrp="1"/>
          </p:cNvSpPr>
          <p:nvPr>
            <p:ph type="title"/>
          </p:nvPr>
        </p:nvSpPr>
        <p:spPr>
          <a:xfrm>
            <a:off x="121600" y="171701"/>
            <a:ext cx="6407216" cy="595367"/>
          </a:xfrm>
        </p:spPr>
        <p:txBody>
          <a:bodyPr/>
          <a:lstStyle/>
          <a:p>
            <a:r>
              <a:rPr lang="en-US" altLang="zh-CN" dirty="0">
                <a:solidFill>
                  <a:srgbClr val="000066"/>
                </a:solidFill>
                <a:latin typeface="NSimSun" panose="02010609030101010101" pitchFamily="49" charset="-122"/>
                <a:ea typeface="NSimSun" panose="02010609030101010101" pitchFamily="49" charset="-122"/>
              </a:rPr>
              <a:t>4.3 </a:t>
            </a:r>
            <a:r>
              <a:rPr lang="zh-CN" altLang="en-US" dirty="0">
                <a:solidFill>
                  <a:srgbClr val="000066"/>
                </a:solidFill>
                <a:latin typeface="NSimSun" panose="02010609030101010101" pitchFamily="49" charset="-122"/>
                <a:ea typeface="NSimSun" panose="02010609030101010101" pitchFamily="49" charset="-122"/>
              </a:rPr>
              <a:t>半纤维素含量对纸张性质影响</a:t>
            </a:r>
            <a:endParaRPr lang="zh-CN" altLang="en-US" dirty="0"/>
          </a:p>
        </p:txBody>
      </p:sp>
    </p:spTree>
    <p:extLst>
      <p:ext uri="{BB962C8B-B14F-4D97-AF65-F5344CB8AC3E}">
        <p14:creationId xmlns:p14="http://schemas.microsoft.com/office/powerpoint/2010/main" val="2728747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3046" y="1575808"/>
            <a:ext cx="7948246" cy="4524315"/>
          </a:xfrm>
          <a:prstGeom prst="rect">
            <a:avLst/>
          </a:prstGeom>
        </p:spPr>
        <p:txBody>
          <a:bodyPr wrap="square">
            <a:spAutoFit/>
          </a:bodyPr>
          <a:lstStyle/>
          <a:p>
            <a:pPr>
              <a:lnSpc>
                <a:spcPct val="120000"/>
              </a:lnSpc>
            </a:pPr>
            <a:r>
              <a:rPr lang="en-US" altLang="zh-CN"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rPr>
              <a:t>）随着半纤维素含量的增加， 相对地降低了</a:t>
            </a:r>
            <a:r>
              <a:rPr lang="en-US" altLang="zh-CN"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rPr>
              <a:t>α -</a:t>
            </a:r>
            <a:r>
              <a:rPr lang="zh-CN" altLang="en-US"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rPr>
              <a:t>纤维素的含量， 即减少了保证纤维本身强度的纤维素的含量，所以半纤维素在增加纤维结合上的积极影响在某种程度上会被纤维本身强度降低的不利影响所降低或抵消，反之亦然。 </a:t>
            </a:r>
            <a:endParaRPr lang="en-US" altLang="zh-CN"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en-US" altLang="zh-CN"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rPr>
              <a:t>）应该指出， 对增加纤维结合有效的并不是全部半纤维素的组分， 也不是聚戊糖的总量。</a:t>
            </a:r>
            <a:br>
              <a:rPr lang="zh-CN" altLang="en-US"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rPr>
            </a:br>
            <a:r>
              <a:rPr lang="zh-CN" altLang="en-US"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rPr>
              <a:t>例如：针叶木半纤维素主要成分的聚己糖对纸浆的打浆性能及纸张性质的影响， 比作为阔叶木半纤维素主要成分的聚戊糖作用更大。 </a:t>
            </a:r>
            <a:br>
              <a:rPr lang="zh-CN" altLang="en-US"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rPr>
            </a:br>
            <a:endParaRPr lang="zh-CN" altLang="en-US" sz="2400" dirty="0">
              <a:solidFill>
                <a:schemeClr val="accent5"/>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1964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1600" y="1927502"/>
            <a:ext cx="6330462" cy="2751522"/>
          </a:xfrm>
          <a:prstGeom prst="rect">
            <a:avLst/>
          </a:prstGeom>
        </p:spPr>
        <p:txBody>
          <a:bodyPr wrap="square">
            <a:spAutoFit/>
          </a:bodyPr>
          <a:lstStyle/>
          <a:p>
            <a:pPr marL="342900" indent="-342900">
              <a:lnSpc>
                <a:spcPct val="120000"/>
              </a:lnSpc>
              <a:buFont typeface="Wingdings" panose="05000000000000000000" pitchFamily="2" charset="2"/>
              <a:buChar char="p"/>
            </a:pPr>
            <a:r>
              <a:rPr lang="zh-CN" altLang="en-US" sz="2400" dirty="0">
                <a:solidFill>
                  <a:srgbClr val="000066"/>
                </a:solidFill>
                <a:latin typeface="NSimSun" panose="02010609030101010101" pitchFamily="49" charset="-122"/>
                <a:ea typeface="NSimSun" panose="02010609030101010101" pitchFamily="49" charset="-122"/>
              </a:rPr>
              <a:t>麦草浆、稻草浆和芦苇浆等一些非木材植物浆所含的半纤维素比木浆高得多，但这并不能使它们成为理想的造纸用纸浆。</a:t>
            </a:r>
            <a:endParaRPr lang="en-US" altLang="zh-CN" sz="2400" dirty="0">
              <a:solidFill>
                <a:srgbClr val="000066"/>
              </a:solidFill>
              <a:latin typeface="NSimSun" panose="02010609030101010101" pitchFamily="49" charset="-122"/>
              <a:ea typeface="NSimSun" panose="02010609030101010101" pitchFamily="49" charset="-122"/>
            </a:endParaRPr>
          </a:p>
          <a:p>
            <a:pPr marL="342900" indent="-342900">
              <a:lnSpc>
                <a:spcPct val="120000"/>
              </a:lnSpc>
              <a:buFont typeface="Wingdings" panose="05000000000000000000" pitchFamily="2" charset="2"/>
              <a:buChar char="p"/>
            </a:pPr>
            <a:r>
              <a:rPr lang="zh-CN" altLang="en-US" sz="2400" dirty="0">
                <a:solidFill>
                  <a:srgbClr val="000066"/>
                </a:solidFill>
                <a:latin typeface="NSimSun" panose="02010609030101010101" pitchFamily="49" charset="-122"/>
                <a:ea typeface="NSimSun" panose="02010609030101010101" pitchFamily="49" charset="-122"/>
              </a:rPr>
              <a:t>在这些纸浆中，纤维的尺寸、纤维细胞和杂细胞的比率以及纤维的物理性质要比纸浆的化学组分重要得多。</a:t>
            </a:r>
            <a:r>
              <a:rPr lang="zh-CN" altLang="en-US" sz="2400" dirty="0"/>
              <a:t> </a:t>
            </a:r>
          </a:p>
        </p:txBody>
      </p:sp>
    </p:spTree>
    <p:extLst>
      <p:ext uri="{BB962C8B-B14F-4D97-AF65-F5344CB8AC3E}">
        <p14:creationId xmlns:p14="http://schemas.microsoft.com/office/powerpoint/2010/main" val="2783701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954" y="73024"/>
            <a:ext cx="6429501" cy="774829"/>
          </a:xfrm>
        </p:spPr>
        <p:txBody>
          <a:bodyPr/>
          <a:lstStyle/>
          <a:p>
            <a:r>
              <a:rPr lang="zh-CN" altLang="en-US" sz="3200" dirty="0"/>
              <a:t>第五节 半纤维素的化学改性与应用</a:t>
            </a:r>
          </a:p>
        </p:txBody>
      </p:sp>
      <p:sp>
        <p:nvSpPr>
          <p:cNvPr id="3" name="内容占位符 2"/>
          <p:cNvSpPr>
            <a:spLocks noGrp="1"/>
          </p:cNvSpPr>
          <p:nvPr>
            <p:ph idx="1"/>
          </p:nvPr>
        </p:nvSpPr>
        <p:spPr>
          <a:xfrm>
            <a:off x="774720" y="1543099"/>
            <a:ext cx="8104104" cy="4351338"/>
          </a:xfrm>
        </p:spPr>
        <p:txBody>
          <a:bodyPr>
            <a:normAutofit/>
          </a:bodyPr>
          <a:lstStyle/>
          <a:p>
            <a:pPr marL="0" indent="0">
              <a:lnSpc>
                <a:spcPct val="110000"/>
              </a:lnSpc>
              <a:spcBef>
                <a:spcPts val="0"/>
              </a:spcBef>
              <a:buNone/>
            </a:pPr>
            <a:r>
              <a:rPr lang="en-US" altLang="zh-CN" sz="2600" b="1" dirty="0"/>
              <a:t>5.1 </a:t>
            </a:r>
            <a:r>
              <a:rPr lang="zh-CN" altLang="en-US" sz="2600" dirty="0"/>
              <a:t>半纤维素作为大分子改性利用</a:t>
            </a:r>
            <a:r>
              <a:rPr lang="en-US" altLang="zh-CN" sz="2600" b="1" dirty="0"/>
              <a:t>——</a:t>
            </a:r>
            <a:r>
              <a:rPr lang="zh-CN" altLang="en-US" sz="2600" dirty="0"/>
              <a:t>羧甲基化改性</a:t>
            </a:r>
            <a:br>
              <a:rPr lang="zh-CN" altLang="en-US" sz="2600" dirty="0"/>
            </a:br>
            <a:r>
              <a:rPr lang="en-US" altLang="zh-CN" sz="2600" b="1" dirty="0"/>
              <a:t>5.2 </a:t>
            </a:r>
            <a:r>
              <a:rPr lang="zh-CN" altLang="en-US" sz="2600" dirty="0"/>
              <a:t>半纤维素可控解聚、催化解聚</a:t>
            </a:r>
            <a:r>
              <a:rPr lang="en-US" altLang="zh-CN" sz="2600" b="1" dirty="0"/>
              <a:t>——</a:t>
            </a:r>
            <a:r>
              <a:rPr lang="zh-CN" altLang="en-US" sz="2600" dirty="0"/>
              <a:t>生产功能性低聚糖、糠醛、木糖</a:t>
            </a:r>
            <a:br>
              <a:rPr lang="zh-CN" altLang="en-US" sz="2600" dirty="0"/>
            </a:br>
            <a:r>
              <a:rPr lang="en-US" altLang="zh-CN" sz="2600" b="1" dirty="0"/>
              <a:t>5.3</a:t>
            </a:r>
            <a:r>
              <a:rPr lang="zh-CN" altLang="en-US" sz="2600" dirty="0"/>
              <a:t>半纤维素酶解</a:t>
            </a:r>
            <a:r>
              <a:rPr lang="en-US" altLang="zh-CN" sz="2600" b="1" dirty="0"/>
              <a:t>/</a:t>
            </a:r>
            <a:r>
              <a:rPr lang="zh-CN" altLang="en-US" sz="2600" dirty="0"/>
              <a:t>酸解糖催化转化制备山梨醇、木糖醇、三羟基戊二酸等</a:t>
            </a:r>
            <a:br>
              <a:rPr lang="zh-CN" altLang="en-US" sz="2600" dirty="0"/>
            </a:br>
            <a:r>
              <a:rPr lang="en-US" altLang="zh-CN" sz="2600" b="1" dirty="0"/>
              <a:t>5.4</a:t>
            </a:r>
            <a:r>
              <a:rPr lang="zh-CN" altLang="en-US" sz="2600" dirty="0"/>
              <a:t>半纤维素酶解</a:t>
            </a:r>
            <a:r>
              <a:rPr lang="en-US" altLang="zh-CN" sz="2600" b="1" dirty="0"/>
              <a:t>/</a:t>
            </a:r>
            <a:r>
              <a:rPr lang="zh-CN" altLang="en-US" sz="2600" dirty="0"/>
              <a:t>酸解糖生物发酵生产乙醇、细胞蛋白</a:t>
            </a:r>
            <a:br>
              <a:rPr lang="zh-CN" altLang="en-US" sz="2600" dirty="0"/>
            </a:br>
            <a:r>
              <a:rPr lang="en-US" altLang="zh-CN" sz="2600" b="1" dirty="0"/>
              <a:t>5.5</a:t>
            </a:r>
            <a:r>
              <a:rPr lang="zh-CN" altLang="en-US" sz="2600" dirty="0"/>
              <a:t>半纤维素酶解</a:t>
            </a:r>
            <a:r>
              <a:rPr lang="en-US" altLang="zh-CN" sz="2600" b="1" dirty="0"/>
              <a:t>/</a:t>
            </a:r>
            <a:r>
              <a:rPr lang="zh-CN" altLang="en-US" sz="2600" dirty="0"/>
              <a:t>酸解糖瞬时热解制备寡糖</a:t>
            </a:r>
            <a:br>
              <a:rPr lang="zh-CN" altLang="en-US" sz="2600" dirty="0"/>
            </a:br>
            <a:r>
              <a:rPr lang="en-US" altLang="zh-CN" sz="2600" b="1" dirty="0"/>
              <a:t>5.6 </a:t>
            </a:r>
            <a:r>
              <a:rPr lang="zh-CN" altLang="en-US" sz="2600" dirty="0"/>
              <a:t>热化学解聚生产液体燃料和化学品 </a:t>
            </a:r>
            <a:endParaRPr lang="zh-CN" altLang="en-US" dirty="0"/>
          </a:p>
        </p:txBody>
      </p:sp>
    </p:spTree>
    <p:extLst>
      <p:ext uri="{BB962C8B-B14F-4D97-AF65-F5344CB8AC3E}">
        <p14:creationId xmlns:p14="http://schemas.microsoft.com/office/powerpoint/2010/main" val="284739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24" y="2217557"/>
            <a:ext cx="8030308" cy="1957716"/>
          </a:xfrm>
          <a:prstGeom prst="rect">
            <a:avLst/>
          </a:prstGeom>
        </p:spPr>
      </p:pic>
      <p:sp>
        <p:nvSpPr>
          <p:cNvPr id="4" name="矩形 3"/>
          <p:cNvSpPr/>
          <p:nvPr/>
        </p:nvSpPr>
        <p:spPr>
          <a:xfrm>
            <a:off x="970201" y="4680514"/>
            <a:ext cx="7139354" cy="1323439"/>
          </a:xfrm>
          <a:prstGeom prst="rect">
            <a:avLst/>
          </a:prstGeom>
        </p:spPr>
        <p:txBody>
          <a:bodyPr wrap="square">
            <a:spAutoFit/>
          </a:bodyPr>
          <a:lstStyle/>
          <a:p>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木糖分子质量</a:t>
            </a:r>
            <a:r>
              <a:rPr lang="en-US" altLang="zh-CN" sz="2000" dirty="0">
                <a:solidFill>
                  <a:srgbClr val="000000"/>
                </a:solidFill>
                <a:latin typeface="Times New Roman" panose="02020603050405020304" pitchFamily="18" charset="0"/>
                <a:cs typeface="Times New Roman" panose="02020603050405020304" pitchFamily="18" charset="0"/>
              </a:rPr>
              <a:t>132g/</a:t>
            </a:r>
            <a:r>
              <a:rPr lang="en-US" altLang="zh-CN" sz="2000" dirty="0" err="1">
                <a:solidFill>
                  <a:srgbClr val="000000"/>
                </a:solidFill>
                <a:latin typeface="Times New Roman" panose="02020603050405020304" pitchFamily="18" charset="0"/>
                <a:cs typeface="Times New Roman" panose="02020603050405020304" pitchFamily="18" charset="0"/>
              </a:rPr>
              <a:t>mol</a:t>
            </a:r>
            <a:r>
              <a:rPr lang="en-US" altLang="zh-CN" sz="2000" dirty="0">
                <a:solidFill>
                  <a:srgbClr val="000000"/>
                </a:solidFill>
                <a:latin typeface="Times New Roman" panose="02020603050405020304" pitchFamily="18" charset="0"/>
                <a:cs typeface="Times New Roman" panose="02020603050405020304" pitchFamily="18" charset="0"/>
              </a:rPr>
              <a:t>, 37.8mmol</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聚木糖，分散在</a:t>
            </a:r>
            <a:r>
              <a:rPr lang="en-US" altLang="zh-CN" sz="2000" dirty="0">
                <a:solidFill>
                  <a:srgbClr val="000000"/>
                </a:solidFill>
                <a:latin typeface="Times New Roman" panose="02020603050405020304" pitchFamily="18" charset="0"/>
                <a:cs typeface="Times New Roman" panose="02020603050405020304" pitchFamily="18" charset="0"/>
              </a:rPr>
              <a:t>150ml </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异丙醇中，加入</a:t>
            </a:r>
            <a:r>
              <a:rPr lang="en-US" altLang="zh-CN" sz="2000" dirty="0">
                <a:solidFill>
                  <a:srgbClr val="000000"/>
                </a:solidFill>
                <a:latin typeface="Times New Roman" panose="02020603050405020304" pitchFamily="18" charset="0"/>
                <a:cs typeface="Times New Roman" panose="02020603050405020304" pitchFamily="18" charset="0"/>
              </a:rPr>
              <a:t>10ml 15%</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a:t>
            </a:r>
            <a:r>
              <a:rPr lang="en-US" altLang="zh-CN" sz="2000" dirty="0" err="1">
                <a:solidFill>
                  <a:srgbClr val="000000"/>
                </a:solidFill>
                <a:latin typeface="Times New Roman" panose="02020603050405020304" pitchFamily="18" charset="0"/>
                <a:cs typeface="Times New Roman" panose="02020603050405020304" pitchFamily="18" charset="0"/>
              </a:rPr>
              <a:t>NaOH</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37.8 </a:t>
            </a:r>
            <a:r>
              <a:rPr lang="en-US" altLang="zh-CN" sz="2000" dirty="0" err="1">
                <a:solidFill>
                  <a:srgbClr val="000000"/>
                </a:solidFill>
                <a:latin typeface="Times New Roman" panose="02020603050405020304" pitchFamily="18" charset="0"/>
                <a:cs typeface="Times New Roman" panose="02020603050405020304" pitchFamily="18" charset="0"/>
              </a:rPr>
              <a:t>mmol</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室温下搅拌</a:t>
            </a:r>
            <a:r>
              <a:rPr lang="en-US" altLang="zh-CN" sz="2000" dirty="0">
                <a:solidFill>
                  <a:srgbClr val="000000"/>
                </a:solidFill>
                <a:latin typeface="Times New Roman" panose="02020603050405020304" pitchFamily="18" charset="0"/>
                <a:cs typeface="Times New Roman" panose="02020603050405020304" pitchFamily="18" charset="0"/>
              </a:rPr>
              <a:t>1hr</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，再加入</a:t>
            </a:r>
            <a:r>
              <a:rPr lang="en-US" altLang="zh-CN" sz="2000" dirty="0">
                <a:solidFill>
                  <a:srgbClr val="000000"/>
                </a:solidFill>
                <a:latin typeface="Times New Roman" panose="02020603050405020304" pitchFamily="18" charset="0"/>
                <a:cs typeface="Times New Roman" panose="02020603050405020304" pitchFamily="18" charset="0"/>
              </a:rPr>
              <a:t>37.8 </a:t>
            </a:r>
            <a:r>
              <a:rPr lang="en-US" altLang="zh-CN" sz="2000" dirty="0" err="1">
                <a:solidFill>
                  <a:srgbClr val="000000"/>
                </a:solidFill>
                <a:latin typeface="Times New Roman" panose="02020603050405020304" pitchFamily="18" charset="0"/>
                <a:cs typeface="Times New Roman" panose="02020603050405020304" pitchFamily="18" charset="0"/>
              </a:rPr>
              <a:t>mmol</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一氯乙酸， </a:t>
            </a:r>
            <a:r>
              <a:rPr lang="en-US" altLang="zh-CN" sz="2000" dirty="0">
                <a:solidFill>
                  <a:srgbClr val="000000"/>
                </a:solidFill>
                <a:latin typeface="Times New Roman" panose="02020603050405020304" pitchFamily="18" charset="0"/>
                <a:cs typeface="Times New Roman" panose="02020603050405020304" pitchFamily="18" charset="0"/>
              </a:rPr>
              <a:t>55</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度下反应</a:t>
            </a:r>
            <a:r>
              <a:rPr lang="en-US" altLang="zh-CN" sz="2000" dirty="0">
                <a:solidFill>
                  <a:srgbClr val="000000"/>
                </a:solidFill>
                <a:latin typeface="Times New Roman" panose="02020603050405020304" pitchFamily="18" charset="0"/>
                <a:cs typeface="Times New Roman" panose="02020603050405020304" pitchFamily="18" charset="0"/>
              </a:rPr>
              <a:t>5</a:t>
            </a:r>
            <a:r>
              <a:rPr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小时。</a:t>
            </a:r>
            <a:r>
              <a:rPr lang="zh-CN" altLang="en-US" sz="2000" dirty="0">
                <a:latin typeface="Times New Roman" panose="02020603050405020304" pitchFamily="18" charset="0"/>
                <a:cs typeface="Times New Roman" panose="02020603050405020304" pitchFamily="18" charset="0"/>
              </a:rPr>
              <a:t> </a:t>
            </a:r>
            <a:br>
              <a:rPr lang="zh-CN" altLang="en-US" sz="2000" dirty="0">
                <a:latin typeface="Times New Roman" panose="02020603050405020304" pitchFamily="18" charset="0"/>
                <a:cs typeface="Times New Roman" panose="02020603050405020304" pitchFamily="18" charset="0"/>
              </a:rPr>
            </a:br>
            <a:r>
              <a:rPr lang="nl-NL" altLang="zh-CN" b="1" dirty="0"/>
              <a:t>K Pet zold et al.,Carbohydrate Polymers,2006,Vol.64:292-298</a:t>
            </a:r>
            <a:r>
              <a:rPr lang="nl-NL" altLang="zh-CN" sz="2000" dirty="0"/>
              <a:t> </a:t>
            </a:r>
            <a:endParaRPr lang="zh-CN" altLang="en-US" sz="2000" dirty="0">
              <a:latin typeface="Times New Roman" panose="02020603050405020304" pitchFamily="18" charset="0"/>
              <a:cs typeface="Times New Roman" panose="02020603050405020304" pitchFamily="18" charset="0"/>
            </a:endParaRPr>
          </a:p>
        </p:txBody>
      </p:sp>
      <p:sp>
        <p:nvSpPr>
          <p:cNvPr id="5" name="标题 4"/>
          <p:cNvSpPr>
            <a:spLocks noGrp="1"/>
          </p:cNvSpPr>
          <p:nvPr>
            <p:ph type="title"/>
          </p:nvPr>
        </p:nvSpPr>
        <p:spPr>
          <a:xfrm>
            <a:off x="249616" y="107533"/>
            <a:ext cx="6306632" cy="737949"/>
          </a:xfrm>
        </p:spPr>
        <p:txBody>
          <a:bodyPr/>
          <a:lstStyle/>
          <a:p>
            <a:r>
              <a:rPr lang="en-US" altLang="zh-CN" sz="3000" dirty="0">
                <a:solidFill>
                  <a:srgbClr val="000000"/>
                </a:solidFill>
                <a:latin typeface="Arial-BoldMT"/>
              </a:rPr>
              <a:t>5.1</a:t>
            </a:r>
            <a:r>
              <a:rPr lang="zh-CN" altLang="en-US" sz="3000" dirty="0">
                <a:solidFill>
                  <a:srgbClr val="000000"/>
                </a:solidFill>
                <a:latin typeface="SimSun" panose="02010600030101010101" pitchFamily="2" charset="-122"/>
                <a:ea typeface="SimSun" panose="02010600030101010101" pitchFamily="2" charset="-122"/>
              </a:rPr>
              <a:t>半纤维素作为大分子改性利用</a:t>
            </a:r>
            <a:r>
              <a:rPr lang="en-US" altLang="zh-CN" sz="3000" dirty="0">
                <a:solidFill>
                  <a:srgbClr val="000000"/>
                </a:solidFill>
                <a:latin typeface="SimSun" panose="02010600030101010101" pitchFamily="2" charset="-122"/>
                <a:ea typeface="SimSun" panose="02010600030101010101" pitchFamily="2" charset="-122"/>
              </a:rPr>
              <a:t>——</a:t>
            </a:r>
            <a:r>
              <a:rPr lang="zh-CN" altLang="en-US" sz="3000" dirty="0">
                <a:solidFill>
                  <a:srgbClr val="000000"/>
                </a:solidFill>
                <a:latin typeface="SimSun" panose="02010600030101010101" pitchFamily="2" charset="-122"/>
                <a:ea typeface="SimSun" panose="02010600030101010101" pitchFamily="2" charset="-122"/>
              </a:rPr>
              <a:t>羧甲基化改性</a:t>
            </a:r>
            <a:endParaRPr lang="zh-CN" altLang="en-US" sz="3000" dirty="0"/>
          </a:p>
        </p:txBody>
      </p:sp>
    </p:spTree>
    <p:extLst>
      <p:ext uri="{BB962C8B-B14F-4D97-AF65-F5344CB8AC3E}">
        <p14:creationId xmlns:p14="http://schemas.microsoft.com/office/powerpoint/2010/main" val="4109568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4178"/>
            <a:ext cx="9144000" cy="3449643"/>
          </a:xfrm>
          <a:prstGeom prst="rect">
            <a:avLst/>
          </a:prstGeom>
        </p:spPr>
      </p:pic>
    </p:spTree>
    <p:extLst>
      <p:ext uri="{BB962C8B-B14F-4D97-AF65-F5344CB8AC3E}">
        <p14:creationId xmlns:p14="http://schemas.microsoft.com/office/powerpoint/2010/main" val="3245658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7036"/>
            <a:ext cx="9144000" cy="5010760"/>
          </a:xfrm>
          <a:prstGeom prst="rect">
            <a:avLst/>
          </a:prstGeom>
        </p:spPr>
      </p:pic>
    </p:spTree>
    <p:extLst>
      <p:ext uri="{BB962C8B-B14F-4D97-AF65-F5344CB8AC3E}">
        <p14:creationId xmlns:p14="http://schemas.microsoft.com/office/powerpoint/2010/main" val="28924678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894"/>
            <a:ext cx="9144000" cy="5632704"/>
          </a:xfrm>
          <a:prstGeom prst="rect">
            <a:avLst/>
          </a:prstGeom>
        </p:spPr>
      </p:pic>
    </p:spTree>
    <p:extLst>
      <p:ext uri="{BB962C8B-B14F-4D97-AF65-F5344CB8AC3E}">
        <p14:creationId xmlns:p14="http://schemas.microsoft.com/office/powerpoint/2010/main" val="3500139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52" y="1074440"/>
            <a:ext cx="8042031" cy="5596390"/>
          </a:xfrm>
          <a:prstGeom prst="rect">
            <a:avLst/>
          </a:prstGeom>
        </p:spPr>
      </p:pic>
      <p:sp>
        <p:nvSpPr>
          <p:cNvPr id="4" name="标题 3"/>
          <p:cNvSpPr>
            <a:spLocks noGrp="1"/>
          </p:cNvSpPr>
          <p:nvPr>
            <p:ph type="title"/>
          </p:nvPr>
        </p:nvSpPr>
        <p:spPr>
          <a:xfrm>
            <a:off x="194752" y="0"/>
            <a:ext cx="6526088" cy="806707"/>
          </a:xfrm>
        </p:spPr>
        <p:txBody>
          <a:bodyPr/>
          <a:lstStyle/>
          <a:p>
            <a:r>
              <a:rPr lang="en-US" altLang="zh-CN" sz="3000" dirty="0">
                <a:solidFill>
                  <a:srgbClr val="000000"/>
                </a:solidFill>
                <a:latin typeface="Arial-BoldMT"/>
              </a:rPr>
              <a:t>5.2 </a:t>
            </a:r>
            <a:r>
              <a:rPr lang="zh-CN" altLang="en-US" sz="3000" dirty="0">
                <a:solidFill>
                  <a:srgbClr val="000000"/>
                </a:solidFill>
                <a:latin typeface="SimSun" panose="02010600030101010101" pitchFamily="2" charset="-122"/>
                <a:ea typeface="SimSun" panose="02010600030101010101" pitchFamily="2" charset="-122"/>
              </a:rPr>
              <a:t>半纤维素可控解聚、催化解聚</a:t>
            </a:r>
            <a:r>
              <a:rPr lang="en-US" altLang="zh-CN" sz="3000" dirty="0">
                <a:solidFill>
                  <a:srgbClr val="000000"/>
                </a:solidFill>
                <a:latin typeface="Arial-BoldMT"/>
              </a:rPr>
              <a:t>——</a:t>
            </a:r>
            <a:r>
              <a:rPr lang="zh-CN" altLang="en-US" sz="3000" dirty="0">
                <a:solidFill>
                  <a:srgbClr val="000000"/>
                </a:solidFill>
                <a:latin typeface="SimSun" panose="02010600030101010101" pitchFamily="2" charset="-122"/>
                <a:ea typeface="SimSun" panose="02010600030101010101" pitchFamily="2" charset="-122"/>
              </a:rPr>
              <a:t>生产功能性低聚糖、糠醛、木糖</a:t>
            </a:r>
            <a:r>
              <a:rPr lang="zh-CN" altLang="en-US" sz="3000" dirty="0"/>
              <a:t> </a:t>
            </a:r>
          </a:p>
        </p:txBody>
      </p:sp>
    </p:spTree>
    <p:extLst>
      <p:ext uri="{BB962C8B-B14F-4D97-AF65-F5344CB8AC3E}">
        <p14:creationId xmlns:p14="http://schemas.microsoft.com/office/powerpoint/2010/main" val="596251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562" y="3256172"/>
            <a:ext cx="257211" cy="638264"/>
          </a:xfrm>
          <a:prstGeom prst="rect">
            <a:avLst/>
          </a:prstGeom>
        </p:spPr>
      </p:pic>
      <p:sp>
        <p:nvSpPr>
          <p:cNvPr id="2" name="文本框 1"/>
          <p:cNvSpPr txBox="1"/>
          <p:nvPr/>
        </p:nvSpPr>
        <p:spPr>
          <a:xfrm>
            <a:off x="1179576" y="894307"/>
            <a:ext cx="2749471" cy="707886"/>
          </a:xfrm>
          <a:prstGeom prst="rect">
            <a:avLst/>
          </a:prstGeom>
          <a:noFill/>
        </p:spPr>
        <p:txBody>
          <a:bodyPr wrap="none" rtlCol="0">
            <a:spAutoFit/>
          </a:bodyPr>
          <a:lstStyle/>
          <a:p>
            <a:r>
              <a:rPr lang="zh-CN" altLang="en-US" sz="2000" dirty="0"/>
              <a:t>第二种方法：</a:t>
            </a:r>
            <a:endParaRPr lang="en-US" altLang="zh-CN" sz="2000" dirty="0"/>
          </a:p>
          <a:p>
            <a:r>
              <a:rPr lang="zh-CN" altLang="en-US" sz="2000" dirty="0"/>
              <a:t>只写主链，不写支链。</a:t>
            </a: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345531"/>
            <a:ext cx="6344535" cy="1362265"/>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020" y="3576181"/>
            <a:ext cx="6401693" cy="1228896"/>
          </a:xfrm>
          <a:prstGeom prst="rect">
            <a:avLst/>
          </a:prstGeom>
        </p:spPr>
      </p:pic>
      <p:sp>
        <p:nvSpPr>
          <p:cNvPr id="8" name="文本框 7"/>
          <p:cNvSpPr txBox="1"/>
          <p:nvPr/>
        </p:nvSpPr>
        <p:spPr>
          <a:xfrm>
            <a:off x="1396851" y="5131924"/>
            <a:ext cx="3147015" cy="400110"/>
          </a:xfrm>
          <a:prstGeom prst="rect">
            <a:avLst/>
          </a:prstGeom>
          <a:noFill/>
        </p:spPr>
        <p:txBody>
          <a:bodyPr wrap="none" rtlCol="0">
            <a:spAutoFit/>
          </a:bodyPr>
          <a:lstStyle/>
          <a:p>
            <a:r>
              <a:rPr lang="zh-CN" altLang="en-US" sz="2000" dirty="0"/>
              <a:t>可命名为 </a:t>
            </a:r>
            <a:r>
              <a:rPr lang="zh-CN" altLang="en-US" sz="2000" dirty="0">
                <a:solidFill>
                  <a:srgbClr val="FF0000"/>
                </a:solidFill>
              </a:rPr>
              <a:t>聚</a:t>
            </a:r>
            <a:r>
              <a:rPr lang="en-US" altLang="zh-CN" sz="2000" dirty="0">
                <a:solidFill>
                  <a:srgbClr val="FF0000"/>
                </a:solidFill>
              </a:rPr>
              <a:t>A</a:t>
            </a:r>
            <a:r>
              <a:rPr lang="zh-CN" altLang="en-US" sz="2000" dirty="0">
                <a:solidFill>
                  <a:srgbClr val="FF0000"/>
                </a:solidFill>
              </a:rPr>
              <a:t>糖</a:t>
            </a:r>
            <a:r>
              <a:rPr lang="zh-CN" altLang="en-US" sz="2000" dirty="0"/>
              <a:t>，或</a:t>
            </a:r>
            <a:r>
              <a:rPr lang="en-US" altLang="zh-CN" sz="2000" dirty="0">
                <a:solidFill>
                  <a:srgbClr val="FF0000"/>
                </a:solidFill>
              </a:rPr>
              <a:t>A</a:t>
            </a:r>
            <a:r>
              <a:rPr lang="zh-CN" altLang="en-US" sz="2000" dirty="0">
                <a:solidFill>
                  <a:srgbClr val="FF0000"/>
                </a:solidFill>
              </a:rPr>
              <a:t>聚糖</a:t>
            </a:r>
          </a:p>
        </p:txBody>
      </p:sp>
    </p:spTree>
    <p:extLst>
      <p:ext uri="{BB962C8B-B14F-4D97-AF65-F5344CB8AC3E}">
        <p14:creationId xmlns:p14="http://schemas.microsoft.com/office/powerpoint/2010/main" val="2203273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17" y="1958222"/>
            <a:ext cx="8344776" cy="3669033"/>
          </a:xfrm>
          <a:prstGeom prst="rect">
            <a:avLst/>
          </a:prstGeom>
        </p:spPr>
      </p:pic>
      <p:sp>
        <p:nvSpPr>
          <p:cNvPr id="4" name="标题 3"/>
          <p:cNvSpPr>
            <a:spLocks noGrp="1"/>
          </p:cNvSpPr>
          <p:nvPr>
            <p:ph type="title"/>
          </p:nvPr>
        </p:nvSpPr>
        <p:spPr>
          <a:xfrm>
            <a:off x="231328" y="92611"/>
            <a:ext cx="6224336" cy="595367"/>
          </a:xfrm>
        </p:spPr>
        <p:txBody>
          <a:bodyPr/>
          <a:lstStyle/>
          <a:p>
            <a:r>
              <a:rPr lang="en-US" altLang="zh-CN" sz="2200" dirty="0">
                <a:solidFill>
                  <a:srgbClr val="000000"/>
                </a:solidFill>
                <a:latin typeface="Calibri" panose="020F0502020204030204" pitchFamily="34" charset="0"/>
              </a:rPr>
              <a:t>5.3 &amp; 5.4 </a:t>
            </a:r>
            <a:r>
              <a:rPr lang="zh-CN" altLang="en-US" sz="2200" dirty="0">
                <a:solidFill>
                  <a:srgbClr val="000000"/>
                </a:solidFill>
                <a:latin typeface="SimSun" panose="02010600030101010101" pitchFamily="2" charset="-122"/>
                <a:ea typeface="SimSun" panose="02010600030101010101" pitchFamily="2" charset="-122"/>
              </a:rPr>
              <a:t>半纤维素酶解</a:t>
            </a:r>
            <a:r>
              <a:rPr lang="en-US" altLang="zh-CN" sz="2200" dirty="0">
                <a:solidFill>
                  <a:srgbClr val="000000"/>
                </a:solidFill>
                <a:latin typeface="Calibri" panose="020F0502020204030204" pitchFamily="34" charset="0"/>
              </a:rPr>
              <a:t>/</a:t>
            </a:r>
            <a:r>
              <a:rPr lang="zh-CN" altLang="en-US" sz="2200" dirty="0">
                <a:solidFill>
                  <a:srgbClr val="000000"/>
                </a:solidFill>
                <a:latin typeface="SimSun" panose="02010600030101010101" pitchFamily="2" charset="-122"/>
                <a:ea typeface="SimSun" panose="02010600030101010101" pitchFamily="2" charset="-122"/>
              </a:rPr>
              <a:t>酸解糖催化转化制备山梨醇、有机酸、生物发酵生产乙醇、细胞蛋白等</a:t>
            </a:r>
            <a:r>
              <a:rPr lang="zh-CN" altLang="en-US" sz="2200" dirty="0"/>
              <a:t> </a:t>
            </a:r>
          </a:p>
        </p:txBody>
      </p:sp>
    </p:spTree>
    <p:extLst>
      <p:ext uri="{BB962C8B-B14F-4D97-AF65-F5344CB8AC3E}">
        <p14:creationId xmlns:p14="http://schemas.microsoft.com/office/powerpoint/2010/main" val="2858889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07" y="1111688"/>
            <a:ext cx="8686800" cy="5263333"/>
          </a:xfrm>
          <a:prstGeom prst="rect">
            <a:avLst/>
          </a:prstGeom>
        </p:spPr>
      </p:pic>
    </p:spTree>
    <p:extLst>
      <p:ext uri="{BB962C8B-B14F-4D97-AF65-F5344CB8AC3E}">
        <p14:creationId xmlns:p14="http://schemas.microsoft.com/office/powerpoint/2010/main" val="4293002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479866"/>
            <a:ext cx="6224954" cy="461665"/>
          </a:xfrm>
          <a:prstGeom prst="rect">
            <a:avLst/>
          </a:prstGeom>
        </p:spPr>
        <p:txBody>
          <a:bodyPr wrap="square">
            <a:spAutoFit/>
          </a:bodyPr>
          <a:lstStyle/>
          <a:p>
            <a:pPr marL="342900" indent="-342900">
              <a:buFont typeface="Wingdings" panose="05000000000000000000" pitchFamily="2" charset="2"/>
              <a:buChar char="p"/>
            </a:pPr>
            <a:r>
              <a:rPr lang="zh-CN" altLang="en-US" sz="2400" dirty="0">
                <a:solidFill>
                  <a:srgbClr val="000000"/>
                </a:solidFill>
                <a:latin typeface="SimHei" panose="02010609060101010101" pitchFamily="49" charset="-122"/>
                <a:ea typeface="SimHei" panose="02010609060101010101" pitchFamily="49" charset="-122"/>
              </a:rPr>
              <a:t>亚临界</a:t>
            </a:r>
            <a:r>
              <a:rPr lang="en-US" altLang="zh-CN" sz="2400" dirty="0">
                <a:solidFill>
                  <a:srgbClr val="000000"/>
                </a:solidFill>
                <a:latin typeface="SimHei" panose="02010609060101010101" pitchFamily="49" charset="-122"/>
                <a:ea typeface="SimHei" panose="02010609060101010101" pitchFamily="49" charset="-122"/>
              </a:rPr>
              <a:t>CO</a:t>
            </a:r>
            <a:r>
              <a:rPr lang="en-US" altLang="zh-CN" sz="2400" baseline="-25000" dirty="0">
                <a:solidFill>
                  <a:srgbClr val="000000"/>
                </a:solidFill>
                <a:latin typeface="SimHei" panose="02010609060101010101" pitchFamily="49" charset="-122"/>
                <a:ea typeface="SimHei" panose="02010609060101010101" pitchFamily="49" charset="-122"/>
              </a:rPr>
              <a:t>2</a:t>
            </a:r>
            <a:r>
              <a:rPr lang="zh-CN" altLang="en-US" sz="2400" dirty="0">
                <a:solidFill>
                  <a:srgbClr val="000000"/>
                </a:solidFill>
                <a:latin typeface="SimHei" panose="02010609060101010101" pitchFamily="49" charset="-122"/>
                <a:ea typeface="SimHei" panose="02010609060101010101" pitchFamily="49" charset="-122"/>
              </a:rPr>
              <a:t>预处理液、酶解液总糖分析</a:t>
            </a:r>
            <a:r>
              <a:rPr lang="zh-CN" altLang="en-US" sz="2400" dirty="0"/>
              <a:t>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5536"/>
            <a:ext cx="9144000" cy="3910436"/>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4282161649"/>
              </p:ext>
            </p:extLst>
          </p:nvPr>
        </p:nvGraphicFramePr>
        <p:xfrm>
          <a:off x="786910" y="5259977"/>
          <a:ext cx="7067550" cy="1188000"/>
        </p:xfrm>
        <a:graphic>
          <a:graphicData uri="http://schemas.openxmlformats.org/drawingml/2006/table">
            <a:tbl>
              <a:tblPr>
                <a:tableStyleId>{9D7B26C5-4107-4FEC-AEDC-1716B250A1EF}</a:tableStyleId>
              </a:tblPr>
              <a:tblGrid>
                <a:gridCol w="7067550">
                  <a:extLst>
                    <a:ext uri="{9D8B030D-6E8A-4147-A177-3AD203B41FA5}">
                      <a16:colId xmlns:a16="http://schemas.microsoft.com/office/drawing/2014/main" val="32825400"/>
                    </a:ext>
                  </a:extLst>
                </a:gridCol>
              </a:tblGrid>
              <a:tr h="1188000">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000" dirty="0">
                          <a:effectLst/>
                          <a:latin typeface="Times New Roman" panose="02020603050405020304" pitchFamily="18" charset="0"/>
                          <a:cs typeface="Times New Roman" panose="02020603050405020304" pitchFamily="18" charset="0"/>
                        </a:rPr>
                        <a:t>总糖最高</a:t>
                      </a:r>
                      <a:r>
                        <a:rPr lang="en-US" altLang="zh-CN" sz="2000" dirty="0">
                          <a:effectLst/>
                          <a:latin typeface="Times New Roman" panose="02020603050405020304" pitchFamily="18" charset="0"/>
                          <a:cs typeface="Times New Roman" panose="02020603050405020304" pitchFamily="18" charset="0"/>
                        </a:rPr>
                        <a:t>52.95 g</a:t>
                      </a:r>
                      <a:r>
                        <a:rPr lang="zh-CN" altLang="en-US" sz="2000" dirty="0">
                          <a:effectLst/>
                          <a:latin typeface="Times New Roman" panose="02020603050405020304" pitchFamily="18" charset="0"/>
                          <a:cs typeface="Times New Roman" panose="02020603050405020304" pitchFamily="18" charset="0"/>
                        </a:rPr>
                        <a:t>，占蔗渣原料中总糖的</a:t>
                      </a:r>
                      <a:r>
                        <a:rPr lang="en-US" altLang="zh-CN" sz="2000" dirty="0">
                          <a:effectLst/>
                          <a:latin typeface="Times New Roman" panose="02020603050405020304" pitchFamily="18" charset="0"/>
                          <a:cs typeface="Times New Roman" panose="02020603050405020304" pitchFamily="18" charset="0"/>
                        </a:rPr>
                        <a:t>83.66 %</a:t>
                      </a:r>
                      <a:r>
                        <a:rPr lang="zh-CN" altLang="en-US" sz="2000" dirty="0">
                          <a:effectLst/>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l"/>
                      </a:pPr>
                      <a:r>
                        <a:rPr lang="zh-CN" altLang="en-US" sz="2000" dirty="0">
                          <a:effectLst/>
                          <a:latin typeface="Times New Roman" panose="02020603050405020304" pitchFamily="18" charset="0"/>
                          <a:cs typeface="Times New Roman" panose="02020603050405020304" pitchFamily="18" charset="0"/>
                        </a:rPr>
                        <a:t>木糖最大量为</a:t>
                      </a:r>
                      <a:r>
                        <a:rPr lang="en-US" altLang="zh-CN" sz="2000" dirty="0">
                          <a:effectLst/>
                          <a:latin typeface="Times New Roman" panose="02020603050405020304" pitchFamily="18" charset="0"/>
                          <a:cs typeface="Times New Roman" panose="02020603050405020304" pitchFamily="18" charset="0"/>
                        </a:rPr>
                        <a:t>15.78 g,</a:t>
                      </a:r>
                      <a:r>
                        <a:rPr lang="zh-CN" altLang="en-US" sz="2000" dirty="0">
                          <a:effectLst/>
                          <a:latin typeface="Times New Roman" panose="02020603050405020304" pitchFamily="18" charset="0"/>
                          <a:cs typeface="Times New Roman" panose="02020603050405020304" pitchFamily="18" charset="0"/>
                        </a:rPr>
                        <a:t>占蔗渣原料中木糖的</a:t>
                      </a:r>
                      <a:r>
                        <a:rPr lang="en-US" altLang="zh-CN" sz="2000" dirty="0">
                          <a:effectLst/>
                          <a:latin typeface="Times New Roman" panose="02020603050405020304" pitchFamily="18" charset="0"/>
                          <a:cs typeface="Times New Roman" panose="02020603050405020304" pitchFamily="18" charset="0"/>
                        </a:rPr>
                        <a:t>56.46 %</a:t>
                      </a:r>
                      <a:r>
                        <a:rPr lang="zh-CN" altLang="en-US" sz="2000" dirty="0">
                          <a:effectLst/>
                          <a:latin typeface="Times New Roman" panose="02020603050405020304" pitchFamily="18" charset="0"/>
                          <a:cs typeface="Times New Roman" panose="02020603050405020304" pitchFamily="18" charset="0"/>
                        </a:rPr>
                        <a:t>。</a:t>
                      </a:r>
                      <a:endParaRPr lang="en-US" altLang="zh-CN" sz="2000" dirty="0">
                        <a:effectLst/>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000" dirty="0">
                          <a:effectLst/>
                          <a:latin typeface="Times New Roman" panose="02020603050405020304" pitchFamily="18" charset="0"/>
                          <a:cs typeface="Times New Roman" panose="02020603050405020304" pitchFamily="18" charset="0"/>
                        </a:rPr>
                        <a:t>葡萄糖最大量为</a:t>
                      </a:r>
                      <a:r>
                        <a:rPr lang="en-US" altLang="zh-CN" sz="2000" dirty="0">
                          <a:effectLst/>
                          <a:latin typeface="Times New Roman" panose="02020603050405020304" pitchFamily="18" charset="0"/>
                          <a:cs typeface="Times New Roman" panose="02020603050405020304" pitchFamily="18" charset="0"/>
                        </a:rPr>
                        <a:t>37.99 g,</a:t>
                      </a:r>
                      <a:r>
                        <a:rPr lang="zh-CN" altLang="en-US" sz="2000" dirty="0">
                          <a:effectLst/>
                          <a:latin typeface="Times New Roman" panose="02020603050405020304" pitchFamily="18" charset="0"/>
                          <a:cs typeface="Times New Roman" panose="02020603050405020304" pitchFamily="18" charset="0"/>
                        </a:rPr>
                        <a:t>占蔗渣原料中葡萄糖的</a:t>
                      </a:r>
                      <a:r>
                        <a:rPr lang="en-US" altLang="zh-CN" sz="2000" dirty="0">
                          <a:effectLst/>
                          <a:latin typeface="Times New Roman" panose="02020603050405020304" pitchFamily="18" charset="0"/>
                          <a:cs typeface="Times New Roman" panose="02020603050405020304" pitchFamily="18" charset="0"/>
                        </a:rPr>
                        <a:t>91.87 %</a:t>
                      </a:r>
                      <a:r>
                        <a:rPr lang="zh-CN" altLang="en-US" sz="2000" dirty="0">
                          <a:effectLst/>
                          <a:latin typeface="Times New Roman" panose="02020603050405020304" pitchFamily="18" charset="0"/>
                          <a:cs typeface="Times New Roman" panose="02020603050405020304" pitchFamily="18" charset="0"/>
                        </a:rPr>
                        <a:t>。</a:t>
                      </a:r>
                      <a:endParaRPr lang="en-US" altLang="zh-CN" sz="2000" b="0" i="0" dirty="0">
                        <a:solidFill>
                          <a:srgbClr val="FF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3320023529"/>
                  </a:ext>
                </a:extLst>
              </a:tr>
            </a:tbl>
          </a:graphicData>
        </a:graphic>
      </p:graphicFrame>
    </p:spTree>
    <p:extLst>
      <p:ext uri="{BB962C8B-B14F-4D97-AF65-F5344CB8AC3E}">
        <p14:creationId xmlns:p14="http://schemas.microsoft.com/office/powerpoint/2010/main" val="328496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7515"/>
            <a:ext cx="9144000" cy="5100140"/>
          </a:xfrm>
          <a:prstGeom prst="rect">
            <a:avLst/>
          </a:prstGeom>
        </p:spPr>
      </p:pic>
      <p:sp>
        <p:nvSpPr>
          <p:cNvPr id="4" name="矩形 3"/>
          <p:cNvSpPr/>
          <p:nvPr/>
        </p:nvSpPr>
        <p:spPr>
          <a:xfrm>
            <a:off x="363415" y="409528"/>
            <a:ext cx="5720861" cy="461665"/>
          </a:xfrm>
          <a:prstGeom prst="rect">
            <a:avLst/>
          </a:prstGeom>
        </p:spPr>
        <p:txBody>
          <a:bodyPr wrap="square">
            <a:spAutoFit/>
          </a:bodyPr>
          <a:lstStyle/>
          <a:p>
            <a:pPr marL="342900" indent="-342900">
              <a:buFont typeface="Wingdings" panose="05000000000000000000" pitchFamily="2" charset="2"/>
              <a:buChar char="p"/>
            </a:pPr>
            <a:r>
              <a:rPr lang="zh-CN" altLang="en-US" sz="2400" dirty="0">
                <a:solidFill>
                  <a:srgbClr val="000000"/>
                </a:solidFill>
                <a:latin typeface="SimHei" panose="02010609060101010101" pitchFamily="49" charset="-122"/>
                <a:ea typeface="SimHei" panose="02010609060101010101" pitchFamily="49" charset="-122"/>
              </a:rPr>
              <a:t>乙醇</a:t>
            </a:r>
            <a:r>
              <a:rPr lang="en-US" altLang="zh-CN" sz="2400" dirty="0">
                <a:solidFill>
                  <a:srgbClr val="000000"/>
                </a:solidFill>
                <a:latin typeface="SimHei" panose="02010609060101010101" pitchFamily="49" charset="-122"/>
                <a:ea typeface="SimHei" panose="02010609060101010101" pitchFamily="49" charset="-122"/>
              </a:rPr>
              <a:t>/</a:t>
            </a:r>
            <a:r>
              <a:rPr lang="zh-CN" altLang="en-US" sz="2400" dirty="0">
                <a:solidFill>
                  <a:srgbClr val="000000"/>
                </a:solidFill>
                <a:latin typeface="SimHei" panose="02010609060101010101" pitchFamily="49" charset="-122"/>
                <a:ea typeface="SimHei" panose="02010609060101010101" pitchFamily="49" charset="-122"/>
              </a:rPr>
              <a:t>水预处理液和酶解液总糖分析</a:t>
            </a:r>
            <a:r>
              <a:rPr lang="zh-CN" altLang="en-US" sz="2400" dirty="0"/>
              <a:t> </a:t>
            </a:r>
          </a:p>
        </p:txBody>
      </p:sp>
    </p:spTree>
    <p:extLst>
      <p:ext uri="{BB962C8B-B14F-4D97-AF65-F5344CB8AC3E}">
        <p14:creationId xmlns:p14="http://schemas.microsoft.com/office/powerpoint/2010/main" val="1551362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0246" y="2133326"/>
            <a:ext cx="6963508" cy="3046988"/>
          </a:xfrm>
          <a:prstGeom prst="rect">
            <a:avLst/>
          </a:prstGeom>
        </p:spPr>
        <p:txBody>
          <a:bodyPr wrap="square">
            <a:spAutoFit/>
          </a:bodyPr>
          <a:lstStyle/>
          <a:p>
            <a:pPr marL="342900" indent="-342900">
              <a:lnSpc>
                <a:spcPct val="120000"/>
              </a:lnSpc>
              <a:buFont typeface="Wingdings" panose="05000000000000000000" pitchFamily="2" charset="2"/>
              <a:buChar char="l"/>
            </a:pPr>
            <a:r>
              <a:rPr lang="zh-CN" altLang="en-US" sz="2000" dirty="0">
                <a:solidFill>
                  <a:srgbClr val="FF0000"/>
                </a:solidFill>
                <a:latin typeface="SimHei" panose="02010609060101010101" pitchFamily="49" charset="-122"/>
                <a:ea typeface="SimHei" panose="02010609060101010101" pitchFamily="49" charset="-122"/>
              </a:rPr>
              <a:t>总糖最高收获量为</a:t>
            </a:r>
            <a:r>
              <a:rPr lang="en-US" altLang="zh-CN" sz="2000" dirty="0">
                <a:solidFill>
                  <a:srgbClr val="FF0000"/>
                </a:solidFill>
                <a:latin typeface="SimHei" panose="02010609060101010101" pitchFamily="49" charset="-122"/>
                <a:ea typeface="SimHei" panose="02010609060101010101" pitchFamily="49" charset="-122"/>
              </a:rPr>
              <a:t>58.36 g/100g</a:t>
            </a:r>
            <a:r>
              <a:rPr lang="zh-CN" altLang="en-US" sz="2000" dirty="0">
                <a:solidFill>
                  <a:srgbClr val="FF0000"/>
                </a:solidFill>
                <a:latin typeface="SimHei" panose="02010609060101010101" pitchFamily="49" charset="-122"/>
                <a:ea typeface="SimHei" panose="02010609060101010101" pitchFamily="49" charset="-122"/>
              </a:rPr>
              <a:t>原料，占蔗渣原料中的总糖的</a:t>
            </a:r>
            <a:r>
              <a:rPr lang="en-US" altLang="zh-CN" sz="2000" dirty="0">
                <a:solidFill>
                  <a:srgbClr val="FF0000"/>
                </a:solidFill>
                <a:latin typeface="SimHei" panose="02010609060101010101" pitchFamily="49" charset="-122"/>
                <a:ea typeface="SimHei" panose="02010609060101010101" pitchFamily="49" charset="-122"/>
              </a:rPr>
              <a:t>85.43%</a:t>
            </a:r>
            <a:r>
              <a:rPr lang="zh-CN" altLang="en-US" sz="2000" dirty="0">
                <a:solidFill>
                  <a:srgbClr val="FF0000"/>
                </a:solidFill>
                <a:latin typeface="SimHei" panose="02010609060101010101" pitchFamily="49" charset="-122"/>
                <a:ea typeface="SimHei" panose="02010609060101010101" pitchFamily="49" charset="-122"/>
              </a:rPr>
              <a:t>，</a:t>
            </a:r>
            <a:endParaRPr lang="en-US" altLang="zh-CN" sz="2000" dirty="0">
              <a:solidFill>
                <a:srgbClr val="FF0000"/>
              </a:solidFill>
              <a:latin typeface="SimHei" panose="02010609060101010101" pitchFamily="49" charset="-122"/>
              <a:ea typeface="SimHei" panose="02010609060101010101" pitchFamily="49" charset="-122"/>
            </a:endParaRPr>
          </a:p>
          <a:p>
            <a:pPr marL="342900" indent="-342900">
              <a:lnSpc>
                <a:spcPct val="120000"/>
              </a:lnSpc>
              <a:buFont typeface="Wingdings" panose="05000000000000000000" pitchFamily="2" charset="2"/>
              <a:buChar char="l"/>
            </a:pPr>
            <a:r>
              <a:rPr lang="zh-CN" altLang="en-US" sz="2000" dirty="0">
                <a:solidFill>
                  <a:srgbClr val="FF0000"/>
                </a:solidFill>
                <a:latin typeface="SimHei" panose="02010609060101010101" pitchFamily="49" charset="-122"/>
                <a:ea typeface="SimHei" panose="02010609060101010101" pitchFamily="49" charset="-122"/>
              </a:rPr>
              <a:t>其中，木糖最大收获量为</a:t>
            </a:r>
            <a:r>
              <a:rPr lang="en-US" altLang="zh-CN" sz="2000" dirty="0">
                <a:solidFill>
                  <a:srgbClr val="FF0000"/>
                </a:solidFill>
                <a:latin typeface="SimHei" panose="02010609060101010101" pitchFamily="49" charset="-122"/>
                <a:ea typeface="SimHei" panose="02010609060101010101" pitchFamily="49" charset="-122"/>
              </a:rPr>
              <a:t>11.83 g/100g</a:t>
            </a:r>
            <a:r>
              <a:rPr lang="zh-CN" altLang="en-US" sz="2000" dirty="0">
                <a:solidFill>
                  <a:srgbClr val="FF0000"/>
                </a:solidFill>
                <a:latin typeface="SimHei" panose="02010609060101010101" pitchFamily="49" charset="-122"/>
                <a:ea typeface="SimHei" panose="02010609060101010101" pitchFamily="49" charset="-122"/>
              </a:rPr>
              <a:t>原料</a:t>
            </a:r>
            <a:r>
              <a:rPr lang="en-US" altLang="zh-CN" sz="2000" dirty="0">
                <a:solidFill>
                  <a:srgbClr val="FF0000"/>
                </a:solidFill>
                <a:latin typeface="SimHei" panose="02010609060101010101" pitchFamily="49" charset="-122"/>
                <a:ea typeface="SimHei" panose="02010609060101010101" pitchFamily="49" charset="-122"/>
              </a:rPr>
              <a:t>,</a:t>
            </a:r>
            <a:r>
              <a:rPr lang="zh-CN" altLang="en-US" sz="2000" dirty="0">
                <a:solidFill>
                  <a:srgbClr val="FF0000"/>
                </a:solidFill>
                <a:latin typeface="SimHei" panose="02010609060101010101" pitchFamily="49" charset="-122"/>
                <a:ea typeface="SimHei" panose="02010609060101010101" pitchFamily="49" charset="-122"/>
              </a:rPr>
              <a:t>占蔗渣原料中的木糖的</a:t>
            </a:r>
            <a:r>
              <a:rPr lang="en-US" altLang="zh-CN" sz="2000" dirty="0">
                <a:solidFill>
                  <a:srgbClr val="FF0000"/>
                </a:solidFill>
                <a:latin typeface="SimHei" panose="02010609060101010101" pitchFamily="49" charset="-122"/>
                <a:ea typeface="SimHei" panose="02010609060101010101" pitchFamily="49" charset="-122"/>
              </a:rPr>
              <a:t>48.11%</a:t>
            </a:r>
            <a:r>
              <a:rPr lang="zh-CN" altLang="en-US" sz="2000" dirty="0">
                <a:solidFill>
                  <a:srgbClr val="FF0000"/>
                </a:solidFill>
                <a:latin typeface="SimHei" panose="02010609060101010101" pitchFamily="49" charset="-122"/>
                <a:ea typeface="SimHei" panose="02010609060101010101" pitchFamily="49" charset="-122"/>
              </a:rPr>
              <a:t>，</a:t>
            </a:r>
            <a:endParaRPr lang="en-US" altLang="zh-CN" sz="2000" dirty="0">
              <a:solidFill>
                <a:srgbClr val="FF0000"/>
              </a:solidFill>
              <a:latin typeface="SimHei" panose="02010609060101010101" pitchFamily="49" charset="-122"/>
              <a:ea typeface="SimHei" panose="02010609060101010101" pitchFamily="49" charset="-122"/>
            </a:endParaRPr>
          </a:p>
          <a:p>
            <a:pPr marL="342900" indent="-342900">
              <a:lnSpc>
                <a:spcPct val="120000"/>
              </a:lnSpc>
              <a:buFont typeface="Wingdings" panose="05000000000000000000" pitchFamily="2" charset="2"/>
              <a:buChar char="l"/>
            </a:pPr>
            <a:r>
              <a:rPr lang="zh-CN" altLang="en-US" sz="2000" dirty="0">
                <a:solidFill>
                  <a:srgbClr val="FF0000"/>
                </a:solidFill>
                <a:latin typeface="SimHei" panose="02010609060101010101" pitchFamily="49" charset="-122"/>
                <a:ea typeface="SimHei" panose="02010609060101010101" pitchFamily="49" charset="-122"/>
              </a:rPr>
              <a:t>葡萄糖最大收获量为</a:t>
            </a:r>
            <a:r>
              <a:rPr lang="en-US" altLang="zh-CN" sz="2000" dirty="0">
                <a:solidFill>
                  <a:srgbClr val="FF0000"/>
                </a:solidFill>
                <a:latin typeface="SimHei" panose="02010609060101010101" pitchFamily="49" charset="-122"/>
                <a:ea typeface="SimHei" panose="02010609060101010101" pitchFamily="49" charset="-122"/>
              </a:rPr>
              <a:t>40.99 g/100g</a:t>
            </a:r>
            <a:r>
              <a:rPr lang="zh-CN" altLang="en-US" sz="2000" dirty="0">
                <a:solidFill>
                  <a:srgbClr val="FF0000"/>
                </a:solidFill>
                <a:latin typeface="SimHei" panose="02010609060101010101" pitchFamily="49" charset="-122"/>
                <a:ea typeface="SimHei" panose="02010609060101010101" pitchFamily="49" charset="-122"/>
              </a:rPr>
              <a:t>原料</a:t>
            </a:r>
            <a:r>
              <a:rPr lang="en-US" altLang="zh-CN" sz="2000" dirty="0">
                <a:solidFill>
                  <a:srgbClr val="FF0000"/>
                </a:solidFill>
                <a:latin typeface="SimHei" panose="02010609060101010101" pitchFamily="49" charset="-122"/>
                <a:ea typeface="SimHei" panose="02010609060101010101" pitchFamily="49" charset="-122"/>
              </a:rPr>
              <a:t>,</a:t>
            </a:r>
            <a:r>
              <a:rPr lang="zh-CN" altLang="en-US" sz="2000" dirty="0">
                <a:solidFill>
                  <a:srgbClr val="FF0000"/>
                </a:solidFill>
                <a:latin typeface="SimHei" panose="02010609060101010101" pitchFamily="49" charset="-122"/>
                <a:ea typeface="SimHei" panose="02010609060101010101" pitchFamily="49" charset="-122"/>
              </a:rPr>
              <a:t>占蔗渣原料中的葡萄糖的</a:t>
            </a:r>
            <a:r>
              <a:rPr lang="en-US" altLang="zh-CN" sz="2000" dirty="0">
                <a:solidFill>
                  <a:srgbClr val="FF0000"/>
                </a:solidFill>
                <a:latin typeface="SimHei" panose="02010609060101010101" pitchFamily="49" charset="-122"/>
                <a:ea typeface="SimHei" panose="02010609060101010101" pitchFamily="49" charset="-122"/>
              </a:rPr>
              <a:t>93.75%</a:t>
            </a:r>
            <a:r>
              <a:rPr lang="zh-CN" altLang="en-US" sz="2000" dirty="0">
                <a:solidFill>
                  <a:srgbClr val="FF0000"/>
                </a:solidFill>
                <a:latin typeface="SimHei" panose="02010609060101010101" pitchFamily="49" charset="-122"/>
                <a:ea typeface="SimHei" panose="02010609060101010101" pitchFamily="49" charset="-122"/>
              </a:rPr>
              <a:t>。</a:t>
            </a:r>
            <a:endParaRPr lang="en-US" altLang="zh-CN" sz="2000" dirty="0">
              <a:solidFill>
                <a:srgbClr val="FF0000"/>
              </a:solidFill>
              <a:latin typeface="SimHei" panose="02010609060101010101" pitchFamily="49" charset="-122"/>
              <a:ea typeface="SimHei" panose="02010609060101010101" pitchFamily="49" charset="-122"/>
            </a:endParaRPr>
          </a:p>
          <a:p>
            <a:pPr marL="342900" indent="-342900">
              <a:lnSpc>
                <a:spcPct val="120000"/>
              </a:lnSpc>
              <a:buFont typeface="Wingdings" panose="05000000000000000000" pitchFamily="2" charset="2"/>
              <a:buChar char="l"/>
            </a:pPr>
            <a:r>
              <a:rPr lang="zh-CN" altLang="en-US" sz="2000" dirty="0">
                <a:solidFill>
                  <a:srgbClr val="002060"/>
                </a:solidFill>
                <a:latin typeface="SimHei" panose="02010609060101010101" pitchFamily="49" charset="-122"/>
                <a:ea typeface="SimHei" panose="02010609060101010101" pitchFamily="49" charset="-122"/>
              </a:rPr>
              <a:t>预水解糖液经适当的预处理（例如脱除发酵抑制物，浓缩等），可以接种假丝酵母菌发酵生产生物酒精。</a:t>
            </a:r>
            <a:r>
              <a:rPr lang="zh-CN" altLang="en-US" sz="2000" dirty="0"/>
              <a:t> </a:t>
            </a:r>
          </a:p>
        </p:txBody>
      </p:sp>
      <p:sp>
        <p:nvSpPr>
          <p:cNvPr id="3" name="矩形 2"/>
          <p:cNvSpPr/>
          <p:nvPr/>
        </p:nvSpPr>
        <p:spPr>
          <a:xfrm>
            <a:off x="761999" y="1206698"/>
            <a:ext cx="5720861" cy="461665"/>
          </a:xfrm>
          <a:prstGeom prst="rect">
            <a:avLst/>
          </a:prstGeom>
        </p:spPr>
        <p:txBody>
          <a:bodyPr wrap="square">
            <a:spAutoFit/>
          </a:bodyPr>
          <a:lstStyle/>
          <a:p>
            <a:pPr marL="342900" indent="-342900">
              <a:buFont typeface="Wingdings" panose="05000000000000000000" pitchFamily="2" charset="2"/>
              <a:buChar char="p"/>
            </a:pPr>
            <a:r>
              <a:rPr lang="zh-CN" altLang="en-US" sz="2400" dirty="0">
                <a:solidFill>
                  <a:srgbClr val="000000"/>
                </a:solidFill>
                <a:latin typeface="SimHei" panose="02010609060101010101" pitchFamily="49" charset="-122"/>
                <a:ea typeface="SimHei" panose="02010609060101010101" pitchFamily="49" charset="-122"/>
              </a:rPr>
              <a:t>乙醇</a:t>
            </a:r>
            <a:r>
              <a:rPr lang="en-US" altLang="zh-CN" sz="2400" dirty="0">
                <a:solidFill>
                  <a:srgbClr val="000000"/>
                </a:solidFill>
                <a:latin typeface="SimHei" panose="02010609060101010101" pitchFamily="49" charset="-122"/>
                <a:ea typeface="SimHei" panose="02010609060101010101" pitchFamily="49" charset="-122"/>
              </a:rPr>
              <a:t>/</a:t>
            </a:r>
            <a:r>
              <a:rPr lang="zh-CN" altLang="en-US" sz="2400" dirty="0">
                <a:solidFill>
                  <a:srgbClr val="000000"/>
                </a:solidFill>
                <a:latin typeface="SimHei" panose="02010609060101010101" pitchFamily="49" charset="-122"/>
                <a:ea typeface="SimHei" panose="02010609060101010101" pitchFamily="49" charset="-122"/>
              </a:rPr>
              <a:t>水预处理液和酶解液总糖分析</a:t>
            </a:r>
            <a:r>
              <a:rPr lang="zh-CN" altLang="en-US" sz="2400" dirty="0"/>
              <a:t> </a:t>
            </a:r>
          </a:p>
        </p:txBody>
      </p:sp>
    </p:spTree>
    <p:extLst>
      <p:ext uri="{BB962C8B-B14F-4D97-AF65-F5344CB8AC3E}">
        <p14:creationId xmlns:p14="http://schemas.microsoft.com/office/powerpoint/2010/main" val="2199243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7877" y="236585"/>
            <a:ext cx="4572000" cy="461665"/>
          </a:xfrm>
          <a:prstGeom prst="rect">
            <a:avLst/>
          </a:prstGeom>
        </p:spPr>
        <p:txBody>
          <a:bodyPr>
            <a:spAutoFit/>
          </a:bodyPr>
          <a:lstStyle/>
          <a:p>
            <a:pPr marL="342900" indent="-342900">
              <a:buFont typeface="Wingdings" panose="05000000000000000000" pitchFamily="2" charset="2"/>
              <a:buChar char="p"/>
            </a:pPr>
            <a:r>
              <a:rPr lang="zh-CN" altLang="en-US" sz="2400" dirty="0">
                <a:solidFill>
                  <a:srgbClr val="C00000"/>
                </a:solidFill>
                <a:latin typeface="SimSun" panose="02010600030101010101" pitchFamily="2" charset="-122"/>
                <a:ea typeface="SimSun" panose="02010600030101010101" pitchFamily="2" charset="-122"/>
              </a:rPr>
              <a:t>水解糖催化加氢制备山梨醇</a:t>
            </a:r>
            <a:endParaRPr lang="zh-CN" altLang="en-US" sz="2400"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6157"/>
            <a:ext cx="9144000" cy="5866558"/>
          </a:xfrm>
          <a:prstGeom prst="rect">
            <a:avLst/>
          </a:prstGeom>
        </p:spPr>
      </p:pic>
    </p:spTree>
    <p:extLst>
      <p:ext uri="{BB962C8B-B14F-4D97-AF65-F5344CB8AC3E}">
        <p14:creationId xmlns:p14="http://schemas.microsoft.com/office/powerpoint/2010/main" val="1666854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07" y="1000714"/>
            <a:ext cx="7807569" cy="5689830"/>
          </a:xfrm>
          <a:prstGeom prst="rect">
            <a:avLst/>
          </a:prstGeom>
        </p:spPr>
      </p:pic>
    </p:spTree>
    <p:extLst>
      <p:ext uri="{BB962C8B-B14F-4D97-AF65-F5344CB8AC3E}">
        <p14:creationId xmlns:p14="http://schemas.microsoft.com/office/powerpoint/2010/main" val="3306665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28" y="1014377"/>
            <a:ext cx="7603426" cy="5843623"/>
          </a:xfrm>
          <a:prstGeom prst="rect">
            <a:avLst/>
          </a:prstGeom>
        </p:spPr>
      </p:pic>
    </p:spTree>
    <p:extLst>
      <p:ext uri="{BB962C8B-B14F-4D97-AF65-F5344CB8AC3E}">
        <p14:creationId xmlns:p14="http://schemas.microsoft.com/office/powerpoint/2010/main" val="27890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754" y="980752"/>
            <a:ext cx="8159262" cy="5701885"/>
          </a:xfrm>
          <a:prstGeom prst="rect">
            <a:avLst/>
          </a:prstGeom>
        </p:spPr>
      </p:pic>
    </p:spTree>
    <p:extLst>
      <p:ext uri="{BB962C8B-B14F-4D97-AF65-F5344CB8AC3E}">
        <p14:creationId xmlns:p14="http://schemas.microsoft.com/office/powerpoint/2010/main" val="3316600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959" y="1127966"/>
            <a:ext cx="6898179" cy="5352808"/>
          </a:xfrm>
          <a:prstGeom prst="rect">
            <a:avLst/>
          </a:prstGeom>
        </p:spPr>
      </p:pic>
      <p:sp>
        <p:nvSpPr>
          <p:cNvPr id="4" name="标题 3"/>
          <p:cNvSpPr>
            <a:spLocks noGrp="1"/>
          </p:cNvSpPr>
          <p:nvPr>
            <p:ph type="title"/>
          </p:nvPr>
        </p:nvSpPr>
        <p:spPr>
          <a:xfrm>
            <a:off x="249616" y="0"/>
            <a:ext cx="6059744" cy="807728"/>
          </a:xfrm>
        </p:spPr>
        <p:txBody>
          <a:bodyPr/>
          <a:lstStyle/>
          <a:p>
            <a:r>
              <a:rPr lang="en-US" altLang="zh-CN" sz="3000" dirty="0">
                <a:solidFill>
                  <a:srgbClr val="000000"/>
                </a:solidFill>
                <a:latin typeface="Calibri" panose="020F0502020204030204" pitchFamily="34" charset="0"/>
              </a:rPr>
              <a:t>5.5</a:t>
            </a:r>
            <a:r>
              <a:rPr lang="zh-CN" altLang="en-US" sz="3000" dirty="0">
                <a:solidFill>
                  <a:srgbClr val="000000"/>
                </a:solidFill>
                <a:latin typeface="SimSun" panose="02010600030101010101" pitchFamily="2" charset="-122"/>
                <a:ea typeface="SimSun" panose="02010600030101010101" pitchFamily="2" charset="-122"/>
              </a:rPr>
              <a:t>半纤维素酶解</a:t>
            </a:r>
            <a:r>
              <a:rPr lang="en-US" altLang="zh-CN" sz="3000" dirty="0">
                <a:solidFill>
                  <a:srgbClr val="000000"/>
                </a:solidFill>
                <a:latin typeface="Calibri" panose="020F0502020204030204" pitchFamily="34" charset="0"/>
              </a:rPr>
              <a:t>/</a:t>
            </a:r>
            <a:r>
              <a:rPr lang="zh-CN" altLang="en-US" sz="3000" dirty="0">
                <a:solidFill>
                  <a:srgbClr val="000000"/>
                </a:solidFill>
                <a:latin typeface="SimSun" panose="02010600030101010101" pitchFamily="2" charset="-122"/>
                <a:ea typeface="SimSun" panose="02010600030101010101" pitchFamily="2" charset="-122"/>
              </a:rPr>
              <a:t>酸解糖瞬时热解制备寡糖</a:t>
            </a:r>
            <a:r>
              <a:rPr lang="zh-CN" altLang="en-US" sz="3000" dirty="0"/>
              <a:t> </a:t>
            </a:r>
          </a:p>
        </p:txBody>
      </p:sp>
    </p:spTree>
    <p:extLst>
      <p:ext uri="{BB962C8B-B14F-4D97-AF65-F5344CB8AC3E}">
        <p14:creationId xmlns:p14="http://schemas.microsoft.com/office/powerpoint/2010/main" val="2947828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3180" y="2196780"/>
            <a:ext cx="6858001" cy="2308324"/>
          </a:xfrm>
          <a:prstGeom prst="rect">
            <a:avLst/>
          </a:prstGeom>
        </p:spPr>
        <p:txBody>
          <a:bodyPr wrap="square">
            <a:spAutoFit/>
          </a:bodyPr>
          <a:lstStyle/>
          <a:p>
            <a:pPr marL="342900" indent="-342900">
              <a:buFont typeface="Wingdings" panose="05000000000000000000" pitchFamily="2" charset="2"/>
              <a:buChar char="p"/>
            </a:pPr>
            <a:r>
              <a:rPr lang="zh-CN" altLang="en-US" sz="2400" dirty="0">
                <a:solidFill>
                  <a:srgbClr val="000066"/>
                </a:solidFill>
                <a:latin typeface="NSimSun" panose="02010609030101010101" pitchFamily="49" charset="-122"/>
                <a:ea typeface="NSimSun" panose="02010609030101010101" pitchFamily="49" charset="-122"/>
              </a:rPr>
              <a:t>分枝度是用来表示半纤维素结构中枝链的多少。</a:t>
            </a:r>
            <a:br>
              <a:rPr lang="zh-CN" altLang="en-US" sz="2400" dirty="0">
                <a:solidFill>
                  <a:srgbClr val="000066"/>
                </a:solidFill>
                <a:latin typeface="NSimSun" panose="02010609030101010101" pitchFamily="49" charset="-122"/>
                <a:ea typeface="NSimSun" panose="02010609030101010101" pitchFamily="49" charset="-122"/>
              </a:rPr>
            </a:br>
            <a:endParaRPr lang="en-US" altLang="zh-CN" sz="2400" dirty="0">
              <a:solidFill>
                <a:srgbClr val="000066"/>
              </a:solidFill>
              <a:latin typeface="NSimSun" panose="02010609030101010101" pitchFamily="49" charset="-122"/>
              <a:ea typeface="NSimSun" panose="02010609030101010101" pitchFamily="49" charset="-122"/>
            </a:endParaRPr>
          </a:p>
          <a:p>
            <a:pPr marL="342900" indent="-342900">
              <a:buFont typeface="Wingdings" panose="05000000000000000000" pitchFamily="2" charset="2"/>
              <a:buChar char="p"/>
            </a:pPr>
            <a:r>
              <a:rPr lang="zh-CN" altLang="en-US" sz="2400" dirty="0">
                <a:solidFill>
                  <a:srgbClr val="000066"/>
                </a:solidFill>
                <a:latin typeface="NSimSun" panose="02010609030101010101" pitchFamily="49" charset="-122"/>
                <a:ea typeface="NSimSun" panose="02010609030101010101" pitchFamily="49" charset="-122"/>
              </a:rPr>
              <a:t>分枝度的大小对半纤维素的溶解性有很大的影响。 同类聚糖中分枝度大的半纤维素、 溶解度就大。</a:t>
            </a:r>
            <a:br>
              <a:rPr lang="zh-CN" altLang="en-US" sz="2400" dirty="0"/>
            </a:br>
            <a:endParaRPr lang="zh-CN" altLang="en-US" sz="2400" dirty="0"/>
          </a:p>
        </p:txBody>
      </p:sp>
      <p:sp>
        <p:nvSpPr>
          <p:cNvPr id="3" name="标题 2"/>
          <p:cNvSpPr>
            <a:spLocks noGrp="1"/>
          </p:cNvSpPr>
          <p:nvPr>
            <p:ph type="title"/>
          </p:nvPr>
        </p:nvSpPr>
        <p:spPr>
          <a:xfrm>
            <a:off x="487361" y="152654"/>
            <a:ext cx="5105646" cy="595367"/>
          </a:xfrm>
        </p:spPr>
        <p:txBody>
          <a:bodyPr/>
          <a:lstStyle/>
          <a:p>
            <a:r>
              <a:rPr lang="en-US" altLang="zh-CN" dirty="0">
                <a:solidFill>
                  <a:srgbClr val="000066"/>
                </a:solidFill>
                <a:latin typeface="NSimSun" panose="02010609030101010101" pitchFamily="49" charset="-122"/>
                <a:ea typeface="NSimSun" panose="02010609030101010101" pitchFamily="49" charset="-122"/>
              </a:rPr>
              <a:t>1.3</a:t>
            </a:r>
            <a:r>
              <a:rPr lang="zh-CN" altLang="en-US" dirty="0">
                <a:solidFill>
                  <a:srgbClr val="000066"/>
                </a:solidFill>
                <a:latin typeface="NSimSun" panose="02010609030101010101" pitchFamily="49" charset="-122"/>
                <a:ea typeface="NSimSun" panose="02010609030101010101" pitchFamily="49" charset="-122"/>
              </a:rPr>
              <a:t>分枝度</a:t>
            </a:r>
            <a:endParaRPr lang="zh-CN" altLang="en-US" dirty="0"/>
          </a:p>
        </p:txBody>
      </p:sp>
    </p:spTree>
    <p:extLst>
      <p:ext uri="{BB962C8B-B14F-4D97-AF65-F5344CB8AC3E}">
        <p14:creationId xmlns:p14="http://schemas.microsoft.com/office/powerpoint/2010/main" val="2385521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6" y="1417197"/>
            <a:ext cx="7737231" cy="5257975"/>
          </a:xfrm>
          <a:prstGeom prst="rect">
            <a:avLst/>
          </a:prstGeom>
        </p:spPr>
      </p:pic>
      <p:sp>
        <p:nvSpPr>
          <p:cNvPr id="3" name="矩形 2"/>
          <p:cNvSpPr/>
          <p:nvPr/>
        </p:nvSpPr>
        <p:spPr>
          <a:xfrm>
            <a:off x="293079" y="216868"/>
            <a:ext cx="6201506" cy="1200329"/>
          </a:xfrm>
          <a:prstGeom prst="rect">
            <a:avLst/>
          </a:prstGeom>
        </p:spPr>
        <p:txBody>
          <a:bodyPr wrap="squar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Xiao Liu, </a:t>
            </a:r>
            <a:r>
              <a:rPr lang="en-US" altLang="zh-CN" b="1" dirty="0" err="1">
                <a:solidFill>
                  <a:srgbClr val="000000"/>
                </a:solidFill>
                <a:latin typeface="Times New Roman" panose="02020603050405020304" pitchFamily="18" charset="0"/>
                <a:cs typeface="Times New Roman" panose="02020603050405020304" pitchFamily="18" charset="0"/>
              </a:rPr>
              <a:t>Weiqi</a:t>
            </a:r>
            <a:r>
              <a:rPr lang="en-US" altLang="zh-CN" b="1" dirty="0">
                <a:solidFill>
                  <a:srgbClr val="000000"/>
                </a:solidFill>
                <a:latin typeface="Times New Roman" panose="02020603050405020304" pitchFamily="18" charset="0"/>
                <a:cs typeface="Times New Roman" panose="02020603050405020304" pitchFamily="18" charset="0"/>
              </a:rPr>
              <a:t> Wei, </a:t>
            </a:r>
            <a:r>
              <a:rPr lang="en-US" altLang="zh-CN" b="1" dirty="0" err="1">
                <a:solidFill>
                  <a:srgbClr val="000000"/>
                </a:solidFill>
                <a:latin typeface="Times New Roman" panose="02020603050405020304" pitchFamily="18" charset="0"/>
                <a:cs typeface="Times New Roman" panose="02020603050405020304" pitchFamily="18" charset="0"/>
              </a:rPr>
              <a:t>Shubin</a:t>
            </a:r>
            <a:r>
              <a:rPr lang="en-US" altLang="zh-CN" b="1" dirty="0">
                <a:solidFill>
                  <a:srgbClr val="000000"/>
                </a:solidFill>
                <a:latin typeface="Times New Roman" panose="02020603050405020304" pitchFamily="18" charset="0"/>
                <a:cs typeface="Times New Roman" panose="02020603050405020304" pitchFamily="18" charset="0"/>
              </a:rPr>
              <a:t> Wu, Ming Lei, Ying Liu. </a:t>
            </a:r>
            <a:r>
              <a:rPr lang="en-US" altLang="zh-CN" b="1" dirty="0">
                <a:solidFill>
                  <a:srgbClr val="FF0000"/>
                </a:solidFill>
                <a:latin typeface="Times New Roman" panose="02020603050405020304" pitchFamily="18" charset="0"/>
                <a:cs typeface="Times New Roman" panose="02020603050405020304" pitchFamily="18" charset="0"/>
              </a:rPr>
              <a:t>A promptly approach from monosaccharides of biomass to oligosaccharides via sharp-quenching </a:t>
            </a:r>
            <a:r>
              <a:rPr lang="en-US" altLang="zh-CN" b="1" dirty="0" err="1">
                <a:solidFill>
                  <a:srgbClr val="FF0000"/>
                </a:solidFill>
                <a:latin typeface="Times New Roman" panose="02020603050405020304" pitchFamily="18" charset="0"/>
                <a:cs typeface="Times New Roman" panose="02020603050405020304" pitchFamily="18" charset="0"/>
              </a:rPr>
              <a:t>ther</a:t>
            </a:r>
            <a:r>
              <a:rPr lang="en-US" altLang="zh-CN" b="1" dirty="0">
                <a:solidFill>
                  <a:srgbClr val="FF0000"/>
                </a:solidFill>
                <a:latin typeface="Times New Roman" panose="02020603050405020304" pitchFamily="18" charset="0"/>
                <a:cs typeface="Times New Roman" panose="02020603050405020304" pitchFamily="18" charset="0"/>
              </a:rPr>
              <a:t> conversion(SQTC)</a:t>
            </a:r>
            <a:r>
              <a:rPr lang="en-US" altLang="zh-CN" b="1" dirty="0">
                <a:solidFill>
                  <a:srgbClr val="000000"/>
                </a:solidFill>
                <a:latin typeface="Times New Roman" panose="02020603050405020304" pitchFamily="18" charset="0"/>
                <a:cs typeface="Times New Roman" panose="02020603050405020304" pitchFamily="18" charset="0"/>
              </a:rPr>
              <a:t>, Carbohydrate Polymers, 2018,189:204-209</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26138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9750"/>
            <a:ext cx="9144000" cy="4671545"/>
          </a:xfrm>
          <a:prstGeom prst="rect">
            <a:avLst/>
          </a:prstGeom>
        </p:spPr>
      </p:pic>
    </p:spTree>
    <p:extLst>
      <p:ext uri="{BB962C8B-B14F-4D97-AF65-F5344CB8AC3E}">
        <p14:creationId xmlns:p14="http://schemas.microsoft.com/office/powerpoint/2010/main" val="38088595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8554"/>
            <a:ext cx="9144000" cy="3836643"/>
          </a:xfrm>
          <a:prstGeom prst="rect">
            <a:avLst/>
          </a:prstGeom>
        </p:spPr>
      </p:pic>
      <p:sp>
        <p:nvSpPr>
          <p:cNvPr id="4" name="标题 3"/>
          <p:cNvSpPr>
            <a:spLocks noGrp="1"/>
          </p:cNvSpPr>
          <p:nvPr>
            <p:ph type="title"/>
          </p:nvPr>
        </p:nvSpPr>
        <p:spPr/>
        <p:txBody>
          <a:bodyPr/>
          <a:lstStyle/>
          <a:p>
            <a:r>
              <a:rPr lang="en-US" altLang="zh-CN" sz="2400" dirty="0">
                <a:solidFill>
                  <a:srgbClr val="C00000"/>
                </a:solidFill>
                <a:latin typeface="Calibri" panose="020F0502020204030204" pitchFamily="34" charset="0"/>
              </a:rPr>
              <a:t>5.6 </a:t>
            </a:r>
            <a:r>
              <a:rPr lang="zh-CN" altLang="en-US" sz="2400" dirty="0">
                <a:solidFill>
                  <a:srgbClr val="C00000"/>
                </a:solidFill>
                <a:latin typeface="SimSun" panose="02010600030101010101" pitchFamily="2" charset="-122"/>
                <a:ea typeface="SimSun" panose="02010600030101010101" pitchFamily="2" charset="-122"/>
              </a:rPr>
              <a:t>热化学解聚生产液体燃料和化学品</a:t>
            </a:r>
            <a:br>
              <a:rPr lang="en-US" altLang="zh-CN" sz="2400" dirty="0">
                <a:solidFill>
                  <a:srgbClr val="C00000"/>
                </a:solidFill>
                <a:latin typeface="SimSun" panose="02010600030101010101" pitchFamily="2" charset="-122"/>
                <a:ea typeface="SimSun" panose="02010600030101010101" pitchFamily="2" charset="-122"/>
              </a:rPr>
            </a:br>
            <a:r>
              <a:rPr lang="en-US" altLang="zh-CN" sz="2400" dirty="0">
                <a:solidFill>
                  <a:srgbClr val="000000"/>
                </a:solidFill>
                <a:latin typeface="Calibri" panose="020F0502020204030204" pitchFamily="34" charset="0"/>
              </a:rPr>
              <a:t>——</a:t>
            </a:r>
            <a:r>
              <a:rPr lang="zh-CN" altLang="en-US" sz="2400" dirty="0">
                <a:solidFill>
                  <a:srgbClr val="000000"/>
                </a:solidFill>
                <a:latin typeface="SimSun" panose="02010600030101010101" pitchFamily="2" charset="-122"/>
                <a:ea typeface="SimSun" panose="02010600030101010101" pitchFamily="2" charset="-122"/>
              </a:rPr>
              <a:t>半纤维素热裂解产物随温度的分布</a:t>
            </a:r>
            <a:r>
              <a:rPr lang="zh-CN" altLang="en-US" sz="2400" dirty="0"/>
              <a:t> </a:t>
            </a:r>
          </a:p>
        </p:txBody>
      </p:sp>
    </p:spTree>
    <p:extLst>
      <p:ext uri="{BB962C8B-B14F-4D97-AF65-F5344CB8AC3E}">
        <p14:creationId xmlns:p14="http://schemas.microsoft.com/office/powerpoint/2010/main" val="18726686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953" y="5262882"/>
            <a:ext cx="4572000" cy="369332"/>
          </a:xfrm>
          <a:prstGeom prst="rect">
            <a:avLst/>
          </a:prstGeom>
        </p:spPr>
        <p:txBody>
          <a:bodyPr>
            <a:spAutoFit/>
          </a:bodyPr>
          <a:lstStyle/>
          <a:p>
            <a:r>
              <a:rPr lang="zh-CN" altLang="en-US" dirty="0">
                <a:solidFill>
                  <a:srgbClr val="000000"/>
                </a:solidFill>
                <a:latin typeface="SimSun" panose="02010600030101010101" pitchFamily="2" charset="-122"/>
                <a:ea typeface="SimSun" panose="02010600030101010101" pitchFamily="2" charset="-122"/>
              </a:rPr>
              <a:t>蔗渣半纤维素热解气体随温度的释放曲线</a:t>
            </a:r>
            <a:r>
              <a:rPr lang="zh-CN" altLang="en-US" dirty="0"/>
              <a:t> </a:t>
            </a:r>
          </a:p>
        </p:txBody>
      </p:sp>
      <p:sp>
        <p:nvSpPr>
          <p:cNvPr id="3" name="矩形 2"/>
          <p:cNvSpPr/>
          <p:nvPr/>
        </p:nvSpPr>
        <p:spPr>
          <a:xfrm>
            <a:off x="4700953" y="5262882"/>
            <a:ext cx="4572000" cy="369332"/>
          </a:xfrm>
          <a:prstGeom prst="rect">
            <a:avLst/>
          </a:prstGeom>
        </p:spPr>
        <p:txBody>
          <a:bodyPr>
            <a:spAutoFit/>
          </a:bodyPr>
          <a:lstStyle/>
          <a:p>
            <a:r>
              <a:rPr lang="zh-CN" altLang="en-US" dirty="0">
                <a:solidFill>
                  <a:srgbClr val="000000"/>
                </a:solidFill>
                <a:latin typeface="SimSun" panose="02010600030101010101" pitchFamily="2" charset="-122"/>
                <a:ea typeface="SimSun" panose="02010600030101010101" pitchFamily="2" charset="-122"/>
              </a:rPr>
              <a:t>麦草半纤维素热解气体随温度的释放曲线</a:t>
            </a:r>
            <a:r>
              <a:rPr lang="zh-CN" altLang="en-US" dirty="0"/>
              <a:t>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53" y="1842918"/>
            <a:ext cx="4267200" cy="327928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461" y="1855449"/>
            <a:ext cx="4074490" cy="3103645"/>
          </a:xfrm>
          <a:prstGeom prst="rect">
            <a:avLst/>
          </a:prstGeom>
        </p:spPr>
      </p:pic>
    </p:spTree>
    <p:extLst>
      <p:ext uri="{BB962C8B-B14F-4D97-AF65-F5344CB8AC3E}">
        <p14:creationId xmlns:p14="http://schemas.microsoft.com/office/powerpoint/2010/main" val="1925091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39106" y="550204"/>
            <a:ext cx="4572000" cy="461665"/>
          </a:xfrm>
          <a:prstGeom prst="rect">
            <a:avLst/>
          </a:prstGeom>
        </p:spPr>
        <p:txBody>
          <a:bodyPr>
            <a:spAutoFit/>
          </a:bodyPr>
          <a:lstStyle/>
          <a:p>
            <a:r>
              <a:rPr lang="zh-CN" altLang="en-US" sz="2400" dirty="0">
                <a:solidFill>
                  <a:srgbClr val="000000"/>
                </a:solidFill>
                <a:latin typeface="SimHei" panose="02010609060101010101" pitchFamily="49" charset="-122"/>
                <a:ea typeface="SimHei" panose="02010609060101010101" pitchFamily="49" charset="-122"/>
              </a:rPr>
              <a:t>蔗渣半纤维素热解的焦油组分</a:t>
            </a:r>
            <a:r>
              <a:rPr lang="zh-CN" altLang="en-US" sz="2400" dirty="0"/>
              <a:t>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91" y="1011869"/>
            <a:ext cx="8194431" cy="5758044"/>
          </a:xfrm>
          <a:prstGeom prst="rect">
            <a:avLst/>
          </a:prstGeom>
        </p:spPr>
      </p:pic>
    </p:spTree>
    <p:extLst>
      <p:ext uri="{BB962C8B-B14F-4D97-AF65-F5344CB8AC3E}">
        <p14:creationId xmlns:p14="http://schemas.microsoft.com/office/powerpoint/2010/main" val="2639806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369" y="377614"/>
            <a:ext cx="4982308" cy="400110"/>
          </a:xfrm>
          <a:prstGeom prst="rect">
            <a:avLst/>
          </a:prstGeom>
        </p:spPr>
        <p:txBody>
          <a:bodyPr wrap="square">
            <a:spAutoFit/>
          </a:bodyPr>
          <a:lstStyle/>
          <a:p>
            <a:r>
              <a:rPr lang="zh-CN" altLang="en-US" sz="2000" dirty="0">
                <a:solidFill>
                  <a:srgbClr val="000000"/>
                </a:solidFill>
                <a:latin typeface="SimSun" panose="02010600030101010101" pitchFamily="2" charset="-122"/>
                <a:ea typeface="SimSun" panose="02010600030101010101" pitchFamily="2" charset="-122"/>
              </a:rPr>
              <a:t>热解温度对半纤维素热解产物分布的影响</a:t>
            </a:r>
            <a:r>
              <a:rPr lang="zh-CN" altLang="en-US" sz="2000" dirty="0"/>
              <a:t>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112" y="997207"/>
            <a:ext cx="6101274" cy="3332295"/>
          </a:xfrm>
          <a:prstGeom prst="rect">
            <a:avLst/>
          </a:prstGeom>
        </p:spPr>
      </p:pic>
      <p:sp>
        <p:nvSpPr>
          <p:cNvPr id="4" name="矩形 3"/>
          <p:cNvSpPr/>
          <p:nvPr/>
        </p:nvSpPr>
        <p:spPr>
          <a:xfrm>
            <a:off x="70633" y="4368358"/>
            <a:ext cx="8880232" cy="2308324"/>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000000"/>
                </a:solidFill>
                <a:latin typeface="SimSun" panose="02010600030101010101" pitchFamily="2" charset="-122"/>
                <a:ea typeface="SimSun" panose="02010600030101010101" pitchFamily="2" charset="-122"/>
              </a:rPr>
              <a:t>半纤维素的聚糖结构在热化学条件下发生解聚和分解，生成木糖、葡萄糖等单糖及呋喃等化合物。</a:t>
            </a:r>
            <a:endParaRPr lang="en-US" altLang="zh-CN" dirty="0">
              <a:solidFill>
                <a:srgbClr val="000000"/>
              </a:solidFill>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zh-CN" altLang="en-US" dirty="0">
                <a:solidFill>
                  <a:srgbClr val="000000"/>
                </a:solidFill>
                <a:latin typeface="SimSun" panose="02010600030101010101" pitchFamily="2" charset="-122"/>
                <a:ea typeface="SimSun" panose="02010600030101010101" pitchFamily="2" charset="-122"/>
              </a:rPr>
              <a:t>这些化合物在高温条件下进一步热解生成呋喃类化合物， </a:t>
            </a:r>
            <a:r>
              <a:rPr lang="en-US" altLang="zh-CN" dirty="0">
                <a:solidFill>
                  <a:srgbClr val="000000"/>
                </a:solidFill>
                <a:latin typeface="SimSun" panose="02010600030101010101" pitchFamily="2" charset="-122"/>
                <a:ea typeface="SimSun" panose="02010600030101010101" pitchFamily="2" charset="-122"/>
              </a:rPr>
              <a:t>D-</a:t>
            </a:r>
            <a:r>
              <a:rPr lang="zh-CN" altLang="en-US" dirty="0">
                <a:solidFill>
                  <a:srgbClr val="000000"/>
                </a:solidFill>
                <a:latin typeface="SimSun" panose="02010600030101010101" pitchFamily="2" charset="-122"/>
                <a:ea typeface="SimSun" panose="02010600030101010101" pitchFamily="2" charset="-122"/>
              </a:rPr>
              <a:t>木糖在热解生成的产物主要有</a:t>
            </a:r>
            <a:r>
              <a:rPr lang="en-US" altLang="zh-CN" dirty="0">
                <a:solidFill>
                  <a:srgbClr val="000000"/>
                </a:solidFill>
                <a:latin typeface="SimSun" panose="02010600030101010101" pitchFamily="2" charset="-122"/>
                <a:ea typeface="SimSun" panose="02010600030101010101" pitchFamily="2" charset="-122"/>
              </a:rPr>
              <a:t>(2H)-</a:t>
            </a:r>
            <a:r>
              <a:rPr lang="zh-CN" altLang="en-US" dirty="0">
                <a:solidFill>
                  <a:srgbClr val="000000"/>
                </a:solidFill>
                <a:latin typeface="SimSun" panose="02010600030101010101" pitchFamily="2" charset="-122"/>
                <a:ea typeface="SimSun" panose="02010600030101010101" pitchFamily="2" charset="-122"/>
              </a:rPr>
              <a:t>呋喃</a:t>
            </a:r>
            <a:r>
              <a:rPr lang="en-US" altLang="zh-CN" dirty="0">
                <a:solidFill>
                  <a:srgbClr val="000000"/>
                </a:solidFill>
                <a:latin typeface="SimSun" panose="02010600030101010101" pitchFamily="2" charset="-122"/>
                <a:ea typeface="SimSun" panose="02010600030101010101" pitchFamily="2" charset="-122"/>
              </a:rPr>
              <a:t>-3-</a:t>
            </a:r>
            <a:r>
              <a:rPr lang="zh-CN" altLang="en-US" dirty="0">
                <a:solidFill>
                  <a:srgbClr val="000000"/>
                </a:solidFill>
                <a:latin typeface="SimSun" panose="02010600030101010101" pitchFamily="2" charset="-122"/>
                <a:ea typeface="SimSun" panose="02010600030101010101" pitchFamily="2" charset="-122"/>
              </a:rPr>
              <a:t>酮</a:t>
            </a:r>
            <a:r>
              <a:rPr lang="en-US" altLang="zh-CN" dirty="0">
                <a:solidFill>
                  <a:srgbClr val="000000"/>
                </a:solidFill>
                <a:latin typeface="SimSun" panose="02010600030101010101" pitchFamily="2" charset="-122"/>
                <a:ea typeface="SimSun" panose="02010600030101010101" pitchFamily="2" charset="-122"/>
              </a:rPr>
              <a:t>,2-</a:t>
            </a:r>
            <a:r>
              <a:rPr lang="zh-CN" altLang="en-US" dirty="0">
                <a:solidFill>
                  <a:srgbClr val="000000"/>
                </a:solidFill>
                <a:latin typeface="SimSun" panose="02010600030101010101" pitchFamily="2" charset="-122"/>
                <a:ea typeface="SimSun" panose="02010600030101010101" pitchFamily="2" charset="-122"/>
              </a:rPr>
              <a:t>糠醛</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呋喃甲醇</a:t>
            </a:r>
            <a:r>
              <a:rPr lang="en-US" altLang="zh-CN" dirty="0">
                <a:solidFill>
                  <a:srgbClr val="000000"/>
                </a:solidFill>
                <a:latin typeface="SimSun" panose="02010600030101010101" pitchFamily="2" charset="-122"/>
                <a:ea typeface="SimSun" panose="02010600030101010101" pitchFamily="2" charset="-122"/>
              </a:rPr>
              <a:t>,3-</a:t>
            </a:r>
            <a:r>
              <a:rPr lang="zh-CN" altLang="en-US" dirty="0">
                <a:solidFill>
                  <a:srgbClr val="000000"/>
                </a:solidFill>
                <a:latin typeface="SimSun" panose="02010600030101010101" pitchFamily="2" charset="-122"/>
                <a:ea typeface="SimSun" panose="02010600030101010101" pitchFamily="2" charset="-122"/>
              </a:rPr>
              <a:t>羟基</a:t>
            </a:r>
            <a:r>
              <a:rPr lang="en-US" altLang="zh-CN" dirty="0">
                <a:solidFill>
                  <a:srgbClr val="000000"/>
                </a:solidFill>
                <a:latin typeface="SimSun" panose="02010600030101010101" pitchFamily="2" charset="-122"/>
                <a:ea typeface="SimSun" panose="02010600030101010101" pitchFamily="2" charset="-122"/>
              </a:rPr>
              <a:t>-2-</a:t>
            </a:r>
            <a:r>
              <a:rPr lang="zh-CN" altLang="en-US" dirty="0">
                <a:solidFill>
                  <a:srgbClr val="000000"/>
                </a:solidFill>
                <a:latin typeface="SimSun" panose="02010600030101010101" pitchFamily="2" charset="-122"/>
                <a:ea typeface="SimSun" panose="02010600030101010101" pitchFamily="2" charset="-122"/>
              </a:rPr>
              <a:t>戊烯</a:t>
            </a:r>
            <a:r>
              <a:rPr lang="en-US" altLang="zh-CN" dirty="0">
                <a:solidFill>
                  <a:srgbClr val="000000"/>
                </a:solidFill>
                <a:latin typeface="SimSun" panose="02010600030101010101" pitchFamily="2" charset="-122"/>
                <a:ea typeface="SimSun" panose="02010600030101010101" pitchFamily="2" charset="-122"/>
              </a:rPr>
              <a:t>-1,5-</a:t>
            </a:r>
            <a:r>
              <a:rPr lang="zh-CN" altLang="en-US" dirty="0">
                <a:solidFill>
                  <a:srgbClr val="000000"/>
                </a:solidFill>
                <a:latin typeface="SimSun" panose="02010600030101010101" pitchFamily="2" charset="-122"/>
                <a:ea typeface="SimSun" panose="02010600030101010101" pitchFamily="2" charset="-122"/>
              </a:rPr>
              <a:t>内酯</a:t>
            </a:r>
            <a:r>
              <a:rPr lang="en-US" altLang="zh-CN" dirty="0">
                <a:solidFill>
                  <a:srgbClr val="000000"/>
                </a:solidFill>
                <a:latin typeface="SimSun" panose="02010600030101010101" pitchFamily="2" charset="-122"/>
                <a:ea typeface="SimSun" panose="02010600030101010101" pitchFamily="2" charset="-122"/>
              </a:rPr>
              <a:t>,3-</a:t>
            </a:r>
            <a:r>
              <a:rPr lang="zh-CN" altLang="en-US" dirty="0">
                <a:solidFill>
                  <a:srgbClr val="000000"/>
                </a:solidFill>
                <a:latin typeface="SimSun" panose="02010600030101010101" pitchFamily="2" charset="-122"/>
                <a:ea typeface="SimSun" panose="02010600030101010101" pitchFamily="2" charset="-122"/>
              </a:rPr>
              <a:t>甲基</a:t>
            </a:r>
            <a:r>
              <a:rPr lang="en-US" altLang="zh-CN" dirty="0">
                <a:solidFill>
                  <a:srgbClr val="000000"/>
                </a:solidFill>
                <a:latin typeface="SimSun" panose="02010600030101010101" pitchFamily="2" charset="-122"/>
                <a:ea typeface="SimSun" panose="02010600030101010101" pitchFamily="2" charset="-122"/>
              </a:rPr>
              <a:t>-1,2-</a:t>
            </a:r>
            <a:r>
              <a:rPr lang="zh-CN" altLang="en-US" dirty="0">
                <a:solidFill>
                  <a:srgbClr val="000000"/>
                </a:solidFill>
                <a:latin typeface="SimSun" panose="02010600030101010101" pitchFamily="2" charset="-122"/>
                <a:ea typeface="SimSun" panose="02010600030101010101" pitchFamily="2" charset="-122"/>
              </a:rPr>
              <a:t>环戊二酮</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糠酸甲酯等。</a:t>
            </a:r>
            <a:endParaRPr lang="en-US" altLang="zh-CN" dirty="0">
              <a:solidFill>
                <a:srgbClr val="000000"/>
              </a:solidFill>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zh-CN" altLang="en-US" dirty="0">
                <a:solidFill>
                  <a:srgbClr val="000000"/>
                </a:solidFill>
                <a:latin typeface="SimSun" panose="02010600030101010101" pitchFamily="2" charset="-122"/>
                <a:ea typeface="SimSun" panose="02010600030101010101" pitchFamily="2" charset="-122"/>
              </a:rPr>
              <a:t>小分子醛酮类（羟基丙酮和羟基丁酮）是半纤维素一次热解的产物，易经高温裂解形成更小的分子。醛类产物的反应活性强，在热解过程中易发生缩合、缩聚等反应。</a:t>
            </a:r>
            <a:endParaRPr lang="en-US" altLang="zh-CN" dirty="0">
              <a:solidFill>
                <a:srgbClr val="000000"/>
              </a:solidFill>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zh-CN" altLang="en-US" dirty="0">
                <a:solidFill>
                  <a:srgbClr val="000000"/>
                </a:solidFill>
                <a:latin typeface="SimSun" panose="02010600030101010101" pitchFamily="2" charset="-122"/>
                <a:ea typeface="SimSun" panose="02010600030101010101" pitchFamily="2" charset="-122"/>
              </a:rPr>
              <a:t>蔗渣半纤维素热解得到的焦油组分分为酮醛酸、呋喃及环戊酮、芳香化合物三类。</a:t>
            </a:r>
            <a:r>
              <a:rPr lang="zh-CN" altLang="en-US" dirty="0"/>
              <a:t> </a:t>
            </a:r>
          </a:p>
        </p:txBody>
      </p:sp>
    </p:spTree>
    <p:extLst>
      <p:ext uri="{BB962C8B-B14F-4D97-AF65-F5344CB8AC3E}">
        <p14:creationId xmlns:p14="http://schemas.microsoft.com/office/powerpoint/2010/main" val="1316489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4062" y="697469"/>
            <a:ext cx="4572000" cy="369332"/>
          </a:xfrm>
          <a:prstGeom prst="rect">
            <a:avLst/>
          </a:prstGeom>
        </p:spPr>
        <p:txBody>
          <a:bodyPr>
            <a:spAutoFit/>
          </a:bodyPr>
          <a:lstStyle/>
          <a:p>
            <a:r>
              <a:rPr lang="zh-CN" altLang="en-US" dirty="0">
                <a:solidFill>
                  <a:srgbClr val="000000"/>
                </a:solidFill>
                <a:latin typeface="SimHei" panose="02010609060101010101" pitchFamily="49" charset="-122"/>
                <a:ea typeface="SimHei" panose="02010609060101010101" pitchFamily="49" charset="-122"/>
              </a:rPr>
              <a:t>蔗渣半纤维素热解焦炭的工业分析</a:t>
            </a:r>
            <a:r>
              <a:rPr lang="zh-CN" altLang="en-US" dirty="0"/>
              <a:t>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2" y="1066801"/>
            <a:ext cx="5701524" cy="1583276"/>
          </a:xfrm>
          <a:prstGeom prst="rect">
            <a:avLst/>
          </a:prstGeom>
        </p:spPr>
      </p:pic>
      <p:sp>
        <p:nvSpPr>
          <p:cNvPr id="4" name="矩形 3"/>
          <p:cNvSpPr/>
          <p:nvPr/>
        </p:nvSpPr>
        <p:spPr>
          <a:xfrm>
            <a:off x="844062" y="2881450"/>
            <a:ext cx="4572000" cy="369332"/>
          </a:xfrm>
          <a:prstGeom prst="rect">
            <a:avLst/>
          </a:prstGeom>
        </p:spPr>
        <p:txBody>
          <a:bodyPr>
            <a:spAutoFit/>
          </a:bodyPr>
          <a:lstStyle/>
          <a:p>
            <a:r>
              <a:rPr lang="zh-CN" altLang="en-US" dirty="0">
                <a:solidFill>
                  <a:srgbClr val="000000"/>
                </a:solidFill>
                <a:latin typeface="SimHei" panose="02010609060101010101" pitchFamily="49" charset="-122"/>
                <a:ea typeface="SimHei" panose="02010609060101010101" pitchFamily="49" charset="-122"/>
              </a:rPr>
              <a:t>蔗渣半纤维素热解焦炭的元素分析</a:t>
            </a:r>
            <a:r>
              <a:rPr lang="zh-CN" altLang="en-US" dirty="0"/>
              <a:t> </a:t>
            </a: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062" y="3250782"/>
            <a:ext cx="6412523" cy="3460259"/>
          </a:xfrm>
          <a:prstGeom prst="rect">
            <a:avLst/>
          </a:prstGeom>
        </p:spPr>
      </p:pic>
    </p:spTree>
    <p:extLst>
      <p:ext uri="{BB962C8B-B14F-4D97-AF65-F5344CB8AC3E}">
        <p14:creationId xmlns:p14="http://schemas.microsoft.com/office/powerpoint/2010/main" val="2744125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8214" y="491589"/>
            <a:ext cx="4947139" cy="400110"/>
          </a:xfrm>
          <a:prstGeom prst="rect">
            <a:avLst/>
          </a:prstGeom>
        </p:spPr>
        <p:txBody>
          <a:bodyPr wrap="square">
            <a:spAutoFit/>
          </a:bodyPr>
          <a:lstStyle/>
          <a:p>
            <a:r>
              <a:rPr lang="zh-CN" altLang="en-US" sz="2000" dirty="0">
                <a:solidFill>
                  <a:srgbClr val="000000"/>
                </a:solidFill>
                <a:latin typeface="SimSun" panose="02010600030101010101" pitchFamily="2" charset="-122"/>
                <a:ea typeface="SimSun" panose="02010600030101010101" pitchFamily="2" charset="-122"/>
              </a:rPr>
              <a:t>催化剂的添加对半纤维素热解行为的影响</a:t>
            </a:r>
            <a:r>
              <a:rPr lang="zh-CN" altLang="en-US" sz="2000" dirty="0"/>
              <a:t>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8" y="1148862"/>
            <a:ext cx="7554794" cy="5709138"/>
          </a:xfrm>
          <a:prstGeom prst="rect">
            <a:avLst/>
          </a:prstGeom>
        </p:spPr>
      </p:pic>
    </p:spTree>
    <p:extLst>
      <p:ext uri="{BB962C8B-B14F-4D97-AF65-F5344CB8AC3E}">
        <p14:creationId xmlns:p14="http://schemas.microsoft.com/office/powerpoint/2010/main" val="33570108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8554" y="482042"/>
            <a:ext cx="5568462" cy="369332"/>
          </a:xfrm>
          <a:prstGeom prst="rect">
            <a:avLst/>
          </a:prstGeom>
        </p:spPr>
        <p:txBody>
          <a:bodyPr wrap="square">
            <a:spAutoFit/>
          </a:bodyPr>
          <a:lstStyle/>
          <a:p>
            <a:r>
              <a:rPr lang="zh-CN" altLang="en-US" dirty="0">
                <a:solidFill>
                  <a:srgbClr val="000000"/>
                </a:solidFill>
                <a:latin typeface="SimSun" panose="02010600030101010101" pitchFamily="2" charset="-122"/>
                <a:ea typeface="SimSun" panose="02010600030101010101" pitchFamily="2" charset="-122"/>
              </a:rPr>
              <a:t>金属盐对半纤维素热解逸出小分子气体的影响</a:t>
            </a:r>
            <a:r>
              <a:rPr lang="zh-CN" altLang="en-US" dirty="0"/>
              <a:t> </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4" y="954097"/>
            <a:ext cx="8651631" cy="5903903"/>
          </a:xfrm>
          <a:prstGeom prst="rect">
            <a:avLst/>
          </a:prstGeom>
        </p:spPr>
      </p:pic>
    </p:spTree>
    <p:extLst>
      <p:ext uri="{BB962C8B-B14F-4D97-AF65-F5344CB8AC3E}">
        <p14:creationId xmlns:p14="http://schemas.microsoft.com/office/powerpoint/2010/main" val="29916530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8553" y="1558060"/>
            <a:ext cx="7608278" cy="3785652"/>
          </a:xfrm>
          <a:prstGeom prst="rect">
            <a:avLst/>
          </a:prstGeom>
        </p:spPr>
        <p:txBody>
          <a:bodyPr wrap="square">
            <a:spAutoFit/>
          </a:bodyPr>
          <a:lstStyle/>
          <a:p>
            <a:pPr marL="285750">
              <a:lnSpc>
                <a:spcPct val="120000"/>
              </a:lnSpc>
              <a:buFont typeface="Arial" panose="020B0604020202020204" pitchFamily="34" charset="0"/>
              <a:buChar char="•"/>
            </a:pPr>
            <a:r>
              <a:rPr lang="zh-CN" altLang="en-US" sz="2000" dirty="0">
                <a:solidFill>
                  <a:srgbClr val="000000"/>
                </a:solidFill>
                <a:latin typeface="SimHei" panose="02010609060101010101" pitchFamily="49" charset="-122"/>
                <a:ea typeface="SimHei" panose="02010609060101010101" pitchFamily="49" charset="-122"/>
              </a:rPr>
              <a:t>添加</a:t>
            </a:r>
            <a:r>
              <a:rPr lang="en-US" altLang="zh-CN" sz="2000" dirty="0">
                <a:solidFill>
                  <a:srgbClr val="000000"/>
                </a:solidFill>
                <a:latin typeface="SimHei" panose="02010609060101010101" pitchFamily="49" charset="-122"/>
                <a:ea typeface="SimHei" panose="02010609060101010101" pitchFamily="49" charset="-122"/>
              </a:rPr>
              <a:t>2%KCl</a:t>
            </a:r>
            <a:r>
              <a:rPr lang="zh-CN" altLang="en-US" sz="2000" dirty="0">
                <a:solidFill>
                  <a:srgbClr val="000000"/>
                </a:solidFill>
                <a:latin typeface="SimHei" panose="02010609060101010101" pitchFamily="49" charset="-122"/>
                <a:ea typeface="SimHei" panose="02010609060101010101" pitchFamily="49" charset="-122"/>
              </a:rPr>
              <a:t>和</a:t>
            </a:r>
            <a:r>
              <a:rPr lang="en-US" altLang="zh-CN" sz="2000" dirty="0">
                <a:solidFill>
                  <a:srgbClr val="000000"/>
                </a:solidFill>
                <a:latin typeface="SimHei" panose="02010609060101010101" pitchFamily="49" charset="-122"/>
                <a:ea typeface="SimHei" panose="02010609060101010101" pitchFamily="49" charset="-122"/>
              </a:rPr>
              <a:t>2%MgCl2</a:t>
            </a:r>
            <a:r>
              <a:rPr lang="zh-CN" altLang="en-US" sz="2000" dirty="0">
                <a:solidFill>
                  <a:srgbClr val="000000"/>
                </a:solidFill>
                <a:latin typeface="SimHei" panose="02010609060101010101" pitchFamily="49" charset="-122"/>
                <a:ea typeface="SimHei" panose="02010609060101010101" pitchFamily="49" charset="-122"/>
              </a:rPr>
              <a:t>为催化剂，对添加金属盐前后的半纤维素热重红外三维谱图进行对比，其热解析出的气体产物对照分析可知：半纤维素的热解产物中有大量</a:t>
            </a:r>
            <a:r>
              <a:rPr lang="en-US" altLang="zh-CN" sz="2000" dirty="0">
                <a:solidFill>
                  <a:srgbClr val="000000"/>
                </a:solidFill>
                <a:latin typeface="SimHei" panose="02010609060101010101" pitchFamily="49" charset="-122"/>
                <a:ea typeface="SimHei" panose="02010609060101010101" pitchFamily="49" charset="-122"/>
              </a:rPr>
              <a:t>CO</a:t>
            </a:r>
            <a:r>
              <a:rPr lang="zh-CN" altLang="en-US" sz="2000" dirty="0">
                <a:solidFill>
                  <a:srgbClr val="000000"/>
                </a:solidFill>
                <a:latin typeface="SimHei" panose="02010609060101010101" pitchFamily="49" charset="-122"/>
                <a:ea typeface="SimHei" panose="02010609060101010101" pitchFamily="49" charset="-122"/>
              </a:rPr>
              <a:t>、 </a:t>
            </a:r>
            <a:r>
              <a:rPr lang="en-US" altLang="zh-CN" sz="2000" dirty="0">
                <a:solidFill>
                  <a:srgbClr val="000000"/>
                </a:solidFill>
                <a:latin typeface="SimHei" panose="02010609060101010101" pitchFamily="49" charset="-122"/>
                <a:ea typeface="SimHei" panose="02010609060101010101" pitchFamily="49" charset="-122"/>
              </a:rPr>
              <a:t>CO2</a:t>
            </a:r>
            <a:r>
              <a:rPr lang="zh-CN" altLang="en-US" sz="2000" dirty="0">
                <a:solidFill>
                  <a:srgbClr val="000000"/>
                </a:solidFill>
                <a:latin typeface="SimHei" panose="02010609060101010101" pitchFamily="49" charset="-122"/>
                <a:ea typeface="SimHei" panose="02010609060101010101" pitchFamily="49" charset="-122"/>
              </a:rPr>
              <a:t>、含羰基的化合物生成。热解产物中除含氧化合物外，还有小分子烃类，半纤维素热解逸出的小分子主要有氢气，甲烷，一氧化碳、二氧化碳、乙酸，低分子酮类等。</a:t>
            </a:r>
            <a:endParaRPr lang="en-US" altLang="zh-CN" sz="2000" dirty="0">
              <a:solidFill>
                <a:srgbClr val="000000"/>
              </a:solidFill>
              <a:latin typeface="SimHei" panose="02010609060101010101" pitchFamily="49" charset="-122"/>
              <a:ea typeface="SimHei" panose="02010609060101010101" pitchFamily="49" charset="-122"/>
            </a:endParaRPr>
          </a:p>
          <a:p>
            <a:pPr marL="285750">
              <a:lnSpc>
                <a:spcPct val="120000"/>
              </a:lnSpc>
              <a:buFont typeface="Arial" panose="020B0604020202020204" pitchFamily="34" charset="0"/>
              <a:buChar char="•"/>
            </a:pPr>
            <a:r>
              <a:rPr lang="zh-CN" altLang="en-US" sz="2000" dirty="0">
                <a:solidFill>
                  <a:srgbClr val="000000"/>
                </a:solidFill>
                <a:latin typeface="SimHei" panose="02010609060101010101" pitchFamily="49" charset="-122"/>
                <a:ea typeface="SimHei" panose="02010609060101010101" pitchFamily="49" charset="-122"/>
              </a:rPr>
              <a:t>催化剂的添加对半纤维素热解气体的析出具有抑制作用。加入金属盐催化剂后， </a:t>
            </a:r>
            <a:r>
              <a:rPr lang="en-US" altLang="zh-CN" sz="2000" dirty="0">
                <a:solidFill>
                  <a:srgbClr val="000000"/>
                </a:solidFill>
                <a:latin typeface="SimHei" panose="02010609060101010101" pitchFamily="49" charset="-122"/>
                <a:ea typeface="SimHei" panose="02010609060101010101" pitchFamily="49" charset="-122"/>
              </a:rPr>
              <a:t>CO</a:t>
            </a:r>
            <a:r>
              <a:rPr lang="zh-CN" altLang="en-US" sz="2000" dirty="0">
                <a:solidFill>
                  <a:srgbClr val="000000"/>
                </a:solidFill>
                <a:latin typeface="SimHei" panose="02010609060101010101" pitchFamily="49" charset="-122"/>
                <a:ea typeface="SimHei" panose="02010609060101010101" pitchFamily="49" charset="-122"/>
              </a:rPr>
              <a:t>在</a:t>
            </a:r>
            <a:r>
              <a:rPr lang="en-US" altLang="zh-CN" sz="2000" dirty="0">
                <a:solidFill>
                  <a:srgbClr val="000000"/>
                </a:solidFill>
                <a:latin typeface="SimHei" panose="02010609060101010101" pitchFamily="49" charset="-122"/>
                <a:ea typeface="SimHei" panose="02010609060101010101" pitchFamily="49" charset="-122"/>
              </a:rPr>
              <a:t>2000</a:t>
            </a:r>
            <a:r>
              <a:rPr lang="zh-CN" altLang="en-US" sz="2000" dirty="0">
                <a:solidFill>
                  <a:srgbClr val="000000"/>
                </a:solidFill>
                <a:latin typeface="SimHei" panose="02010609060101010101" pitchFamily="49" charset="-122"/>
                <a:ea typeface="SimHei" panose="02010609060101010101" pitchFamily="49" charset="-122"/>
              </a:rPr>
              <a:t>～</a:t>
            </a:r>
            <a:r>
              <a:rPr lang="en-US" altLang="zh-CN" sz="2000" dirty="0">
                <a:solidFill>
                  <a:srgbClr val="000000"/>
                </a:solidFill>
                <a:latin typeface="SimHei" panose="02010609060101010101" pitchFamily="49" charset="-122"/>
                <a:ea typeface="SimHei" panose="02010609060101010101" pitchFamily="49" charset="-122"/>
              </a:rPr>
              <a:t>2200cm-1</a:t>
            </a:r>
            <a:r>
              <a:rPr lang="zh-CN" altLang="en-US" sz="2000" dirty="0">
                <a:solidFill>
                  <a:srgbClr val="000000"/>
                </a:solidFill>
                <a:latin typeface="SimHei" panose="02010609060101010101" pitchFamily="49" charset="-122"/>
                <a:ea typeface="SimHei" panose="02010609060101010101" pitchFamily="49" charset="-122"/>
              </a:rPr>
              <a:t>之间的特征峰值明显降低， </a:t>
            </a:r>
            <a:r>
              <a:rPr lang="en-US" altLang="zh-CN" sz="2000" dirty="0">
                <a:solidFill>
                  <a:srgbClr val="000000"/>
                </a:solidFill>
                <a:latin typeface="SimHei" panose="02010609060101010101" pitchFamily="49" charset="-122"/>
                <a:ea typeface="SimHei" panose="02010609060101010101" pitchFamily="49" charset="-122"/>
              </a:rPr>
              <a:t>CH4</a:t>
            </a:r>
            <a:r>
              <a:rPr lang="zh-CN" altLang="en-US" sz="2000" dirty="0">
                <a:solidFill>
                  <a:srgbClr val="000000"/>
                </a:solidFill>
                <a:latin typeface="SimHei" panose="02010609060101010101" pitchFamily="49" charset="-122"/>
                <a:ea typeface="SimHei" panose="02010609060101010101" pitchFamily="49" charset="-122"/>
              </a:rPr>
              <a:t>在</a:t>
            </a:r>
            <a:r>
              <a:rPr lang="en-US" altLang="zh-CN" sz="2000" dirty="0">
                <a:solidFill>
                  <a:srgbClr val="000000"/>
                </a:solidFill>
                <a:latin typeface="SimHei" panose="02010609060101010101" pitchFamily="49" charset="-122"/>
                <a:ea typeface="SimHei" panose="02010609060101010101" pitchFamily="49" charset="-122"/>
              </a:rPr>
              <a:t>1300cm-1</a:t>
            </a:r>
            <a:r>
              <a:rPr lang="zh-CN" altLang="en-US" sz="2000" dirty="0">
                <a:solidFill>
                  <a:srgbClr val="000000"/>
                </a:solidFill>
                <a:latin typeface="SimHei" panose="02010609060101010101" pitchFamily="49" charset="-122"/>
                <a:ea typeface="SimHei" panose="02010609060101010101" pitchFamily="49" charset="-122"/>
              </a:rPr>
              <a:t>和</a:t>
            </a:r>
            <a:r>
              <a:rPr lang="en-US" altLang="zh-CN" sz="2000" dirty="0">
                <a:solidFill>
                  <a:srgbClr val="000000"/>
                </a:solidFill>
                <a:latin typeface="SimHei" panose="02010609060101010101" pitchFamily="49" charset="-122"/>
                <a:ea typeface="SimHei" panose="02010609060101010101" pitchFamily="49" charset="-122"/>
              </a:rPr>
              <a:t>3000cm-1</a:t>
            </a:r>
            <a:r>
              <a:rPr lang="zh-CN" altLang="en-US" sz="2000" dirty="0">
                <a:solidFill>
                  <a:srgbClr val="000000"/>
                </a:solidFill>
                <a:latin typeface="SimHei" panose="02010609060101010101" pitchFamily="49" charset="-122"/>
                <a:ea typeface="SimHei" panose="02010609060101010101" pitchFamily="49" charset="-122"/>
              </a:rPr>
              <a:t>处的两个特征峰也有明显降低。与</a:t>
            </a:r>
            <a:r>
              <a:rPr lang="en-US" altLang="zh-CN" sz="2000" dirty="0" err="1">
                <a:solidFill>
                  <a:srgbClr val="000000"/>
                </a:solidFill>
                <a:latin typeface="SimHei" panose="02010609060101010101" pitchFamily="49" charset="-122"/>
                <a:ea typeface="SimHei" panose="02010609060101010101" pitchFamily="49" charset="-122"/>
              </a:rPr>
              <a:t>KCl</a:t>
            </a:r>
            <a:r>
              <a:rPr lang="zh-CN" altLang="en-US" sz="2000" dirty="0">
                <a:solidFill>
                  <a:srgbClr val="000000"/>
                </a:solidFill>
                <a:latin typeface="SimHei" panose="02010609060101010101" pitchFamily="49" charset="-122"/>
                <a:ea typeface="SimHei" panose="02010609060101010101" pitchFamily="49" charset="-122"/>
              </a:rPr>
              <a:t>相比，</a:t>
            </a:r>
            <a:r>
              <a:rPr lang="en-US" altLang="zh-CN" sz="2000" dirty="0">
                <a:solidFill>
                  <a:srgbClr val="000000"/>
                </a:solidFill>
                <a:latin typeface="SimHei" panose="02010609060101010101" pitchFamily="49" charset="-122"/>
                <a:ea typeface="SimHei" panose="02010609060101010101" pitchFamily="49" charset="-122"/>
              </a:rPr>
              <a:t>MgCl2</a:t>
            </a:r>
            <a:r>
              <a:rPr lang="zh-CN" altLang="en-US" sz="2000" dirty="0">
                <a:solidFill>
                  <a:srgbClr val="000000"/>
                </a:solidFill>
                <a:latin typeface="SimHei" panose="02010609060101010101" pitchFamily="49" charset="-122"/>
                <a:ea typeface="SimHei" panose="02010609060101010101" pitchFamily="49" charset="-122"/>
              </a:rPr>
              <a:t>对气体产量的抑制作用更为显著。</a:t>
            </a:r>
            <a:r>
              <a:rPr lang="zh-CN" altLang="en-US" sz="2000" dirty="0"/>
              <a:t> </a:t>
            </a:r>
          </a:p>
        </p:txBody>
      </p:sp>
    </p:spTree>
    <p:extLst>
      <p:ext uri="{BB962C8B-B14F-4D97-AF65-F5344CB8AC3E}">
        <p14:creationId xmlns:p14="http://schemas.microsoft.com/office/powerpoint/2010/main" val="149788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4048" y="922868"/>
            <a:ext cx="6668429" cy="1200329"/>
          </a:xfrm>
          <a:prstGeom prst="rect">
            <a:avLst/>
          </a:prstGeom>
        </p:spPr>
        <p:txBody>
          <a:bodyPr wrap="square">
            <a:spAutoFit/>
          </a:bodyPr>
          <a:lstStyle/>
          <a:p>
            <a:r>
              <a:rPr lang="zh-CN" altLang="en-US" sz="2400" dirty="0">
                <a:solidFill>
                  <a:srgbClr val="000066"/>
                </a:solidFill>
                <a:latin typeface="NSimSun" panose="02010609030101010101" pitchFamily="49" charset="-122"/>
                <a:ea typeface="NSimSun" panose="02010609030101010101" pitchFamily="49" charset="-122"/>
              </a:rPr>
              <a:t>半纤维素主要分布在纤维细胞的次生壁， 但是，不同的植物纤维原料半纤维素的分布情况有差别。</a:t>
            </a:r>
            <a:r>
              <a:rPr lang="zh-CN" altLang="en-US" sz="2400" dirty="0"/>
              <a:t> </a:t>
            </a:r>
            <a:br>
              <a:rPr lang="zh-CN" altLang="en-US" sz="2400" dirty="0"/>
            </a:br>
            <a:endParaRPr lang="zh-CN" altLang="en-US" sz="2400" dirty="0"/>
          </a:p>
        </p:txBody>
      </p:sp>
      <p:sp>
        <p:nvSpPr>
          <p:cNvPr id="4" name="标题 3"/>
          <p:cNvSpPr>
            <a:spLocks noGrp="1"/>
          </p:cNvSpPr>
          <p:nvPr>
            <p:ph type="title"/>
          </p:nvPr>
        </p:nvSpPr>
        <p:spPr/>
        <p:txBody>
          <a:bodyPr/>
          <a:lstStyle/>
          <a:p>
            <a:r>
              <a:rPr lang="en-US" altLang="zh-CN" dirty="0">
                <a:solidFill>
                  <a:srgbClr val="000066"/>
                </a:solidFill>
                <a:latin typeface="NSimSun" panose="02010609030101010101" pitchFamily="49" charset="-122"/>
                <a:ea typeface="NSimSun" panose="02010609030101010101" pitchFamily="49" charset="-122"/>
              </a:rPr>
              <a:t>1.4</a:t>
            </a:r>
            <a:r>
              <a:rPr lang="zh-CN" altLang="en-US" dirty="0">
                <a:solidFill>
                  <a:srgbClr val="000066"/>
                </a:solidFill>
                <a:latin typeface="NSimSun" panose="02010609030101010101" pitchFamily="49" charset="-122"/>
                <a:ea typeface="NSimSun" panose="02010609030101010101" pitchFamily="49" charset="-122"/>
              </a:rPr>
              <a:t>半纤维素在细胞壁中的分布</a:t>
            </a:r>
            <a:r>
              <a:rPr lang="zh-CN" altLang="en-US" dirty="0"/>
              <a:t> </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59" y="1731115"/>
            <a:ext cx="4265342" cy="4962293"/>
          </a:xfrm>
          <a:prstGeom prst="rect">
            <a:avLst/>
          </a:prstGeom>
        </p:spPr>
      </p:pic>
      <p:sp>
        <p:nvSpPr>
          <p:cNvPr id="7" name="矩形 6"/>
          <p:cNvSpPr/>
          <p:nvPr/>
        </p:nvSpPr>
        <p:spPr>
          <a:xfrm>
            <a:off x="5054624" y="3058099"/>
            <a:ext cx="3713356" cy="2308324"/>
          </a:xfrm>
          <a:prstGeom prst="rect">
            <a:avLst/>
          </a:prstGeom>
        </p:spPr>
        <p:txBody>
          <a:bodyPr wrap="square">
            <a:spAutoFit/>
          </a:bodyPr>
          <a:lstStyle/>
          <a:p>
            <a:r>
              <a:rPr lang="en-US" altLang="zh-CN" sz="2400" b="1" dirty="0">
                <a:solidFill>
                  <a:srgbClr val="000000"/>
                </a:solidFill>
                <a:latin typeface="Times New Roman" panose="02020603050405020304" pitchFamily="18" charset="0"/>
                <a:cs typeface="Times New Roman" panose="02020603050405020304" pitchFamily="18" charset="0"/>
              </a:rPr>
              <a:t>Distribution of cellulose, hemicelluloses, and lignin within the cell wall in conifers (redrawn from </a:t>
            </a:r>
            <a:r>
              <a:rPr lang="en-US" altLang="zh-CN" sz="2400" b="1" dirty="0" err="1">
                <a:solidFill>
                  <a:srgbClr val="000000"/>
                </a:solidFill>
                <a:latin typeface="Times New Roman" panose="02020603050405020304" pitchFamily="18" charset="0"/>
                <a:cs typeface="Times New Roman" panose="02020603050405020304" pitchFamily="18" charset="0"/>
              </a:rPr>
              <a:t>Panshin</a:t>
            </a:r>
            <a:r>
              <a:rPr lang="en-US" altLang="zh-CN" sz="2400" b="1" dirty="0">
                <a:solidFill>
                  <a:srgbClr val="000000"/>
                </a:solidFill>
                <a:latin typeface="Times New Roman" panose="02020603050405020304" pitchFamily="18" charset="0"/>
                <a:cs typeface="Times New Roman" panose="02020603050405020304" pitchFamily="18" charset="0"/>
              </a:rPr>
              <a:t> and de </a:t>
            </a:r>
            <a:r>
              <a:rPr lang="en-US" altLang="zh-CN" sz="2400" b="1" dirty="0" err="1">
                <a:solidFill>
                  <a:srgbClr val="000000"/>
                </a:solidFill>
                <a:latin typeface="Times New Roman" panose="02020603050405020304" pitchFamily="18" charset="0"/>
                <a:cs typeface="Times New Roman" panose="02020603050405020304" pitchFamily="18" charset="0"/>
              </a:rPr>
              <a:t>Zeeuw</a:t>
            </a:r>
            <a:r>
              <a:rPr lang="en-US" altLang="zh-CN" sz="2400" b="1" dirty="0">
                <a:solidFill>
                  <a:srgbClr val="000000"/>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br>
              <a:rPr lang="en-US" altLang="zh-CN" sz="2400" dirty="0">
                <a:latin typeface="Times New Roman" panose="02020603050405020304" pitchFamily="18" charset="0"/>
                <a:cs typeface="Times New Roman" panose="02020603050405020304" pitchFamily="18" charset="0"/>
              </a:rPr>
            </a:b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05319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9569" y="655712"/>
            <a:ext cx="4572000" cy="369332"/>
          </a:xfrm>
          <a:prstGeom prst="rect">
            <a:avLst/>
          </a:prstGeom>
        </p:spPr>
        <p:txBody>
          <a:bodyPr>
            <a:spAutoFit/>
          </a:bodyPr>
          <a:lstStyle/>
          <a:p>
            <a:r>
              <a:rPr lang="zh-CN" altLang="en-US" dirty="0">
                <a:solidFill>
                  <a:srgbClr val="000000"/>
                </a:solidFill>
                <a:latin typeface="SimSun" panose="02010600030101010101" pitchFamily="2" charset="-122"/>
                <a:ea typeface="SimSun" panose="02010600030101010101" pitchFamily="2" charset="-122"/>
              </a:rPr>
              <a:t>半纤维素在不同升温速率下的热重曲线</a:t>
            </a:r>
            <a:r>
              <a:rPr lang="zh-CN" altLang="en-US" dirty="0"/>
              <a:t> </a:t>
            </a:r>
          </a:p>
        </p:txBody>
      </p:sp>
      <p:sp>
        <p:nvSpPr>
          <p:cNvPr id="3" name="矩形 2"/>
          <p:cNvSpPr/>
          <p:nvPr/>
        </p:nvSpPr>
        <p:spPr>
          <a:xfrm>
            <a:off x="1066799" y="5466528"/>
            <a:ext cx="6342185" cy="646331"/>
          </a:xfrm>
          <a:prstGeom prst="rect">
            <a:avLst/>
          </a:prstGeom>
        </p:spPr>
        <p:txBody>
          <a:bodyPr wrap="square">
            <a:spAutoFit/>
          </a:bodyPr>
          <a:lstStyle/>
          <a:p>
            <a:r>
              <a:rPr lang="zh-CN" altLang="en-US" dirty="0">
                <a:solidFill>
                  <a:srgbClr val="FF0000"/>
                </a:solidFill>
                <a:latin typeface="SimSun" panose="02010600030101010101" pitchFamily="2" charset="-122"/>
                <a:ea typeface="SimSun" panose="02010600030101010101" pitchFamily="2" charset="-122"/>
              </a:rPr>
              <a:t>随着升温速率的增大，残留固体得率降低，低升温速率有利于炭的形成，而不利于焦油的产生。</a:t>
            </a:r>
            <a:r>
              <a:rPr lang="zh-CN" altLang="en-US" dirty="0"/>
              <a:t>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1441938"/>
            <a:ext cx="8632973" cy="3601137"/>
          </a:xfrm>
          <a:prstGeom prst="rect">
            <a:avLst/>
          </a:prstGeom>
        </p:spPr>
      </p:pic>
    </p:spTree>
    <p:extLst>
      <p:ext uri="{BB962C8B-B14F-4D97-AF65-F5344CB8AC3E}">
        <p14:creationId xmlns:p14="http://schemas.microsoft.com/office/powerpoint/2010/main" val="20916020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0183" y="374358"/>
            <a:ext cx="4572000" cy="400110"/>
          </a:xfrm>
          <a:prstGeom prst="rect">
            <a:avLst/>
          </a:prstGeom>
        </p:spPr>
        <p:txBody>
          <a:bodyPr>
            <a:spAutoFit/>
          </a:bodyPr>
          <a:lstStyle/>
          <a:p>
            <a:r>
              <a:rPr lang="zh-CN" altLang="en-US" sz="2000" dirty="0">
                <a:solidFill>
                  <a:srgbClr val="000000"/>
                </a:solidFill>
                <a:latin typeface="SimSun" panose="02010600030101010101" pitchFamily="2" charset="-122"/>
                <a:ea typeface="SimSun" panose="02010600030101010101" pitchFamily="2" charset="-122"/>
              </a:rPr>
              <a:t>半纤维素热解产物生成机理</a:t>
            </a:r>
            <a:r>
              <a:rPr lang="zh-CN" altLang="en-US" sz="2000" dirty="0"/>
              <a:t> </a:t>
            </a:r>
          </a:p>
        </p:txBody>
      </p:sp>
      <p:sp>
        <p:nvSpPr>
          <p:cNvPr id="3" name="矩形 2"/>
          <p:cNvSpPr/>
          <p:nvPr/>
        </p:nvSpPr>
        <p:spPr>
          <a:xfrm>
            <a:off x="375136" y="5780782"/>
            <a:ext cx="8370277" cy="1077218"/>
          </a:xfrm>
          <a:prstGeom prst="rect">
            <a:avLst/>
          </a:prstGeom>
        </p:spPr>
        <p:txBody>
          <a:bodyPr wrap="square">
            <a:spAutoFit/>
          </a:bodyPr>
          <a:lstStyle/>
          <a:p>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半纤维素热解初期，最不稳定的半纤维素侧链断裂，通过</a:t>
            </a:r>
            <a:r>
              <a:rPr lang="en-US" altLang="zh-CN" sz="1600" b="1" dirty="0">
                <a:solidFill>
                  <a:srgbClr val="FF0000"/>
                </a:solidFill>
                <a:latin typeface="Times New Roman" panose="02020603050405020304" pitchFamily="18" charset="0"/>
                <a:cs typeface="Times New Roman" panose="02020603050405020304" pitchFamily="18" charset="0"/>
              </a:rPr>
              <a:t>1→2</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联接于木糖基</a:t>
            </a:r>
            <a:r>
              <a:rPr lang="en-US" altLang="zh-CN" sz="1600" b="1" dirty="0">
                <a:solidFill>
                  <a:srgbClr val="FF0000"/>
                </a:solidFill>
                <a:latin typeface="Times New Roman" panose="02020603050405020304" pitchFamily="18" charset="0"/>
                <a:cs typeface="Times New Roman" panose="02020603050405020304" pitchFamily="18" charset="0"/>
              </a:rPr>
              <a:t>C2</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位置上的</a:t>
            </a:r>
            <a:r>
              <a:rPr lang="en-US" altLang="zh-CN" sz="1600" b="1" dirty="0">
                <a:solidFill>
                  <a:srgbClr val="FF0000"/>
                </a:solidFill>
                <a:latin typeface="Times New Roman" panose="02020603050405020304" pitchFamily="18" charset="0"/>
                <a:cs typeface="Times New Roman" panose="02020603050405020304" pitchFamily="18" charset="0"/>
              </a:rPr>
              <a:t>4-O-</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甲基</a:t>
            </a:r>
            <a:r>
              <a:rPr lang="en-US" altLang="zh-CN" sz="1600" b="1" dirty="0">
                <a:solidFill>
                  <a:srgbClr val="FF0000"/>
                </a:solidFill>
                <a:latin typeface="Times New Roman" panose="02020603050405020304" pitchFamily="18" charset="0"/>
                <a:cs typeface="Times New Roman" panose="02020603050405020304" pitchFamily="18" charset="0"/>
              </a:rPr>
              <a:t>-D-</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葡萄糖醛酸基首先脱落，羧基断裂形成乙酸等小分子化合物。而连接在木糖残基</a:t>
            </a:r>
            <a:r>
              <a:rPr lang="en-US" altLang="zh-CN" sz="1600" b="1" dirty="0">
                <a:solidFill>
                  <a:srgbClr val="FF0000"/>
                </a:solidFill>
                <a:latin typeface="Times New Roman" panose="02020603050405020304" pitchFamily="18" charset="0"/>
                <a:cs typeface="Times New Roman" panose="02020603050405020304" pitchFamily="18" charset="0"/>
              </a:rPr>
              <a:t>O-2</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或</a:t>
            </a:r>
            <a:r>
              <a:rPr lang="en-US" altLang="zh-CN" sz="1600" b="1" dirty="0">
                <a:solidFill>
                  <a:srgbClr val="FF0000"/>
                </a:solidFill>
                <a:latin typeface="Times New Roman" panose="02020603050405020304" pitchFamily="18" charset="0"/>
                <a:cs typeface="Times New Roman" panose="02020603050405020304" pitchFamily="18" charset="0"/>
              </a:rPr>
              <a:t>O-3</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位置的阿拉伯糖的</a:t>
            </a:r>
            <a:r>
              <a:rPr lang="en-US" altLang="zh-CN" sz="1600" b="1" dirty="0">
                <a:solidFill>
                  <a:srgbClr val="FF0000"/>
                </a:solidFill>
                <a:latin typeface="Times New Roman" panose="02020603050405020304" pitchFamily="18" charset="0"/>
                <a:cs typeface="Times New Roman" panose="02020603050405020304" pitchFamily="18" charset="0"/>
              </a:rPr>
              <a:t>C5</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和</a:t>
            </a:r>
            <a:r>
              <a:rPr lang="en-US" altLang="zh-CN" sz="1600" b="1" dirty="0">
                <a:solidFill>
                  <a:srgbClr val="FF0000"/>
                </a:solidFill>
                <a:latin typeface="Times New Roman" panose="02020603050405020304" pitchFamily="18" charset="0"/>
                <a:cs typeface="Times New Roman" panose="02020603050405020304" pitchFamily="18" charset="0"/>
              </a:rPr>
              <a:t>O1</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或者</a:t>
            </a:r>
            <a:r>
              <a:rPr lang="en-US" altLang="zh-CN" sz="1600" b="1" dirty="0">
                <a:solidFill>
                  <a:srgbClr val="FF0000"/>
                </a:solidFill>
                <a:latin typeface="Times New Roman" panose="02020603050405020304" pitchFamily="18" charset="0"/>
                <a:cs typeface="Times New Roman" panose="02020603050405020304" pitchFamily="18" charset="0"/>
              </a:rPr>
              <a:t>C2</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和</a:t>
            </a:r>
            <a:r>
              <a:rPr lang="en-US" altLang="zh-CN" sz="1600" b="1" dirty="0">
                <a:solidFill>
                  <a:srgbClr val="FF0000"/>
                </a:solidFill>
                <a:latin typeface="Times New Roman" panose="02020603050405020304" pitchFamily="18" charset="0"/>
                <a:cs typeface="Times New Roman" panose="02020603050405020304" pitchFamily="18" charset="0"/>
              </a:rPr>
              <a:t>O1</a:t>
            </a:r>
            <a:r>
              <a:rPr lang="zh-CN" altLang="en-US"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之间的联接键发生断裂，也会生成乙酸和其他小分子产物，见图途径所示。</a:t>
            </a:r>
            <a:r>
              <a:rPr lang="zh-CN" altLang="en-US" sz="1600" dirty="0">
                <a:latin typeface="Times New Roman" panose="02020603050405020304" pitchFamily="18" charset="0"/>
                <a:cs typeface="Times New Roman" panose="02020603050405020304" pitchFamily="18" charset="0"/>
              </a:rPr>
              <a:t>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411" y="939410"/>
            <a:ext cx="7621726" cy="4841372"/>
          </a:xfrm>
          <a:prstGeom prst="rect">
            <a:avLst/>
          </a:prstGeom>
        </p:spPr>
      </p:pic>
    </p:spTree>
    <p:extLst>
      <p:ext uri="{BB962C8B-B14F-4D97-AF65-F5344CB8AC3E}">
        <p14:creationId xmlns:p14="http://schemas.microsoft.com/office/powerpoint/2010/main" val="34902472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5754" y="1266092"/>
            <a:ext cx="3472425" cy="830997"/>
          </a:xfrm>
          <a:prstGeom prst="rect">
            <a:avLst/>
          </a:prstGeom>
          <a:noFill/>
        </p:spPr>
        <p:txBody>
          <a:bodyPr wrap="none" rtlCol="0">
            <a:spAutoFit/>
          </a:bodyPr>
          <a:lstStyle/>
          <a:p>
            <a:r>
              <a:rPr lang="zh-CN" altLang="en-US" sz="2400" dirty="0"/>
              <a:t>习题与思考</a:t>
            </a:r>
            <a:endParaRPr lang="en-US" altLang="zh-CN" sz="2400" dirty="0"/>
          </a:p>
          <a:p>
            <a:r>
              <a:rPr lang="zh-CN" altLang="en-US" sz="2400" dirty="0"/>
              <a:t>课后练习（</a:t>
            </a:r>
            <a:r>
              <a:rPr lang="en-US" altLang="zh-CN" sz="2400" dirty="0"/>
              <a:t>P312</a:t>
            </a:r>
            <a:r>
              <a:rPr lang="zh-CN" altLang="en-US" sz="2400" dirty="0"/>
              <a:t>，</a:t>
            </a:r>
            <a:r>
              <a:rPr lang="en-US" altLang="zh-CN" sz="2400" dirty="0"/>
              <a:t>1-4</a:t>
            </a:r>
            <a:r>
              <a:rPr lang="zh-CN" altLang="en-US" sz="2400" dirty="0"/>
              <a:t>）</a:t>
            </a:r>
          </a:p>
        </p:txBody>
      </p:sp>
    </p:spTree>
    <p:extLst>
      <p:ext uri="{BB962C8B-B14F-4D97-AF65-F5344CB8AC3E}">
        <p14:creationId xmlns:p14="http://schemas.microsoft.com/office/powerpoint/2010/main" val="24715186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TotalTime>
  <Words>3911</Words>
  <Application>Microsoft Office PowerPoint</Application>
  <PresentationFormat>全屏显示(4:3)</PresentationFormat>
  <Paragraphs>175</Paragraphs>
  <Slides>92</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92</vt:i4>
      </vt:variant>
    </vt:vector>
  </HeadingPairs>
  <TitlesOfParts>
    <vt:vector size="109" baseType="lpstr">
      <vt:lpstr>Arial-BoldMT</vt:lpstr>
      <vt:lpstr>ArialMT</vt:lpstr>
      <vt:lpstr>Calibri-Bold</vt:lpstr>
      <vt:lpstr>等线</vt:lpstr>
      <vt:lpstr>等线 Light</vt:lpstr>
      <vt:lpstr>SimHei</vt:lpstr>
      <vt:lpstr>STXinwei</vt:lpstr>
      <vt:lpstr>KaiTi</vt:lpstr>
      <vt:lpstr>宋体</vt:lpstr>
      <vt:lpstr>宋体</vt:lpstr>
      <vt:lpstr>NSimSun</vt:lpstr>
      <vt:lpstr>Arial</vt:lpstr>
      <vt:lpstr>Calibri</vt:lpstr>
      <vt:lpstr>Cambria Math</vt:lpstr>
      <vt:lpstr>Times New Roman</vt:lpstr>
      <vt:lpstr>Wingdings</vt:lpstr>
      <vt:lpstr>Office 主题​​</vt:lpstr>
      <vt:lpstr>第三章 半纤维素</vt:lpstr>
      <vt:lpstr>第一节 半纤维素概念</vt:lpstr>
      <vt:lpstr>PowerPoint 演示文稿</vt:lpstr>
      <vt:lpstr>PowerPoint 演示文稿</vt:lpstr>
      <vt:lpstr>PowerPoint 演示文稿</vt:lpstr>
      <vt:lpstr>1.2 半纤维素的命名法 </vt:lpstr>
      <vt:lpstr>PowerPoint 演示文稿</vt:lpstr>
      <vt:lpstr>1.3分枝度</vt:lpstr>
      <vt:lpstr>1.4半纤维素在细胞壁中的分布 </vt:lpstr>
      <vt:lpstr>PowerPoint 演示文稿</vt:lpstr>
      <vt:lpstr>PowerPoint 演示文稿</vt:lpstr>
      <vt:lpstr>第二节 半纤维素的化学结构</vt:lpstr>
      <vt:lpstr>PowerPoint 演示文稿</vt:lpstr>
      <vt:lpstr>PowerPoint 演示文稿</vt:lpstr>
      <vt:lpstr>PowerPoint 演示文稿</vt:lpstr>
      <vt:lpstr>PowerPoint 演示文稿</vt:lpstr>
      <vt:lpstr>PowerPoint 演示文稿</vt:lpstr>
      <vt:lpstr>2.2半纤维素化学结构研究方法</vt:lpstr>
      <vt:lpstr>2.3半纤维素聚糖的类型及化学结构式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半纤维素的化学性质</vt:lpstr>
      <vt:lpstr>3.2 半纤维素的碱性降解</vt:lpstr>
      <vt:lpstr>PowerPoint 演示文稿</vt:lpstr>
      <vt:lpstr>PowerPoint 演示文稿</vt:lpstr>
      <vt:lpstr>PowerPoint 演示文稿</vt:lpstr>
      <vt:lpstr>PowerPoint 演示文稿</vt:lpstr>
      <vt:lpstr>PowerPoint 演示文稿</vt:lpstr>
      <vt:lpstr>PowerPoint 演示文稿</vt:lpstr>
      <vt:lpstr>3.3半纤维素的酶降解 </vt:lpstr>
      <vt:lpstr>PowerPoint 演示文稿</vt:lpstr>
      <vt:lpstr>第四节 半纤维素的物理性质及其对纸张物理性能的影响</vt:lpstr>
      <vt:lpstr>PowerPoint 演示文稿</vt:lpstr>
      <vt:lpstr>4.2 分子质量</vt:lpstr>
      <vt:lpstr>PowerPoint 演示文稿</vt:lpstr>
      <vt:lpstr>4.3半纤维素对纸浆及纸张性质的影响</vt:lpstr>
      <vt:lpstr>PowerPoint 演示文稿</vt:lpstr>
      <vt:lpstr>PowerPoint 演示文稿</vt:lpstr>
      <vt:lpstr>PowerPoint 演示文稿</vt:lpstr>
      <vt:lpstr>PowerPoint 演示文稿</vt:lpstr>
      <vt:lpstr>PowerPoint 演示文稿</vt:lpstr>
      <vt:lpstr>4.3 半纤维素含量对纸张性质影响</vt:lpstr>
      <vt:lpstr>PowerPoint 演示文稿</vt:lpstr>
      <vt:lpstr>PowerPoint 演示文稿</vt:lpstr>
      <vt:lpstr>第五节 半纤维素的化学改性与应用</vt:lpstr>
      <vt:lpstr>5.1半纤维素作为大分子改性利用——羧甲基化改性</vt:lpstr>
      <vt:lpstr>PowerPoint 演示文稿</vt:lpstr>
      <vt:lpstr>PowerPoint 演示文稿</vt:lpstr>
      <vt:lpstr>PowerPoint 演示文稿</vt:lpstr>
      <vt:lpstr>5.2 半纤维素可控解聚、催化解聚——生产功能性低聚糖、糠醛、木糖 </vt:lpstr>
      <vt:lpstr>5.3 &amp; 5.4 半纤维素酶解/酸解糖催化转化制备山梨醇、有机酸、生物发酵生产乙醇、细胞蛋白等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5.5半纤维素酶解/酸解糖瞬时热解制备寡糖 </vt:lpstr>
      <vt:lpstr>PowerPoint 演示文稿</vt:lpstr>
      <vt:lpstr>PowerPoint 演示文稿</vt:lpstr>
      <vt:lpstr>5.6 热化学解聚生产液体燃料和化学品 ——半纤维素热裂解产物随温度的分布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Weiwei Zhang</dc:creator>
  <cp:lastModifiedBy>Weiwei Zhang</cp:lastModifiedBy>
  <cp:revision>40</cp:revision>
  <dcterms:created xsi:type="dcterms:W3CDTF">2020-02-05T02:11:45Z</dcterms:created>
  <dcterms:modified xsi:type="dcterms:W3CDTF">2022-03-27T13:39:14Z</dcterms:modified>
</cp:coreProperties>
</file>